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4" r:id="rId2"/>
    <p:sldId id="456" r:id="rId3"/>
    <p:sldId id="457" r:id="rId4"/>
    <p:sldId id="441" r:id="rId5"/>
    <p:sldId id="449" r:id="rId6"/>
    <p:sldId id="450" r:id="rId7"/>
    <p:sldId id="451" r:id="rId8"/>
    <p:sldId id="453" r:id="rId9"/>
    <p:sldId id="448" r:id="rId10"/>
    <p:sldId id="454" r:id="rId11"/>
    <p:sldId id="455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46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2.wav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35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5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2.wav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55611" y="1552222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7</a:t>
            </a:r>
            <a:r>
              <a:rPr lang="zh-CN" altLang="en-US" sz="5400" dirty="0" smtClean="0"/>
              <a:t>单元    图形</a:t>
            </a:r>
            <a:r>
              <a:rPr lang="zh-CN" altLang="en-US" sz="5400" dirty="0"/>
              <a:t>的运动</a:t>
            </a:r>
            <a:r>
              <a:rPr lang="en-US" altLang="zh-CN" sz="5400" dirty="0"/>
              <a:t>(</a:t>
            </a:r>
            <a:r>
              <a:rPr lang="zh-CN" altLang="en-US" sz="5400" dirty="0"/>
              <a:t>二</a:t>
            </a:r>
            <a:r>
              <a:rPr lang="en-US" altLang="zh-CN" sz="5400" dirty="0"/>
              <a:t>)	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357290" y="2934298"/>
            <a:ext cx="65008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轴对称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11267" name="Picture 14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3" t="3061" r="2149" b="1672"/>
          <a:stretch>
            <a:fillRect/>
          </a:stretch>
        </p:blipFill>
        <p:spPr bwMode="auto">
          <a:xfrm>
            <a:off x="611559" y="1700808"/>
            <a:ext cx="8064897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Line 151"/>
          <p:cNvSpPr>
            <a:spLocks noChangeShapeType="1"/>
          </p:cNvSpPr>
          <p:nvPr/>
        </p:nvSpPr>
        <p:spPr bwMode="auto">
          <a:xfrm>
            <a:off x="4643438" y="2133600"/>
            <a:ext cx="360362" cy="12239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Oval 152"/>
          <p:cNvSpPr>
            <a:spLocks noChangeArrowheads="1"/>
          </p:cNvSpPr>
          <p:nvPr/>
        </p:nvSpPr>
        <p:spPr bwMode="auto">
          <a:xfrm>
            <a:off x="4572000" y="2060575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3" name="Oval 153"/>
          <p:cNvSpPr>
            <a:spLocks noChangeArrowheads="1"/>
          </p:cNvSpPr>
          <p:nvPr/>
        </p:nvSpPr>
        <p:spPr bwMode="auto">
          <a:xfrm>
            <a:off x="4140200" y="328453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5" name="Oval 160"/>
          <p:cNvSpPr>
            <a:spLocks noChangeArrowheads="1"/>
          </p:cNvSpPr>
          <p:nvPr/>
        </p:nvSpPr>
        <p:spPr bwMode="auto">
          <a:xfrm>
            <a:off x="2987675" y="328453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6" name="Oval 161"/>
          <p:cNvSpPr>
            <a:spLocks noChangeArrowheads="1"/>
          </p:cNvSpPr>
          <p:nvPr/>
        </p:nvSpPr>
        <p:spPr bwMode="auto">
          <a:xfrm>
            <a:off x="6156325" y="328453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7" name="Oval 164"/>
          <p:cNvSpPr>
            <a:spLocks noChangeArrowheads="1"/>
          </p:cNvSpPr>
          <p:nvPr/>
        </p:nvSpPr>
        <p:spPr bwMode="auto">
          <a:xfrm>
            <a:off x="3779838" y="407670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9" name="Oval 166"/>
          <p:cNvSpPr>
            <a:spLocks noChangeArrowheads="1"/>
          </p:cNvSpPr>
          <p:nvPr/>
        </p:nvSpPr>
        <p:spPr bwMode="auto">
          <a:xfrm>
            <a:off x="3348038" y="5229225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0" name="Oval 167"/>
          <p:cNvSpPr>
            <a:spLocks noChangeArrowheads="1"/>
          </p:cNvSpPr>
          <p:nvPr/>
        </p:nvSpPr>
        <p:spPr bwMode="auto">
          <a:xfrm>
            <a:off x="5795963" y="530066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2" name="Line 170"/>
          <p:cNvSpPr>
            <a:spLocks noChangeShapeType="1"/>
          </p:cNvSpPr>
          <p:nvPr/>
        </p:nvSpPr>
        <p:spPr bwMode="auto">
          <a:xfrm>
            <a:off x="4932363" y="3357563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3" name="Line 171"/>
          <p:cNvSpPr>
            <a:spLocks noChangeShapeType="1"/>
          </p:cNvSpPr>
          <p:nvPr/>
        </p:nvSpPr>
        <p:spPr bwMode="auto">
          <a:xfrm flipH="1">
            <a:off x="5435600" y="3357563"/>
            <a:ext cx="720725" cy="7921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4" name="Line 172"/>
          <p:cNvSpPr>
            <a:spLocks noChangeShapeType="1"/>
          </p:cNvSpPr>
          <p:nvPr/>
        </p:nvSpPr>
        <p:spPr bwMode="auto">
          <a:xfrm>
            <a:off x="5435600" y="4149725"/>
            <a:ext cx="360363" cy="11509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5" name="Line 173"/>
          <p:cNvSpPr>
            <a:spLocks noChangeShapeType="1"/>
          </p:cNvSpPr>
          <p:nvPr/>
        </p:nvSpPr>
        <p:spPr bwMode="auto">
          <a:xfrm>
            <a:off x="4643438" y="4508500"/>
            <a:ext cx="1223962" cy="8651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Oval 154"/>
          <p:cNvSpPr>
            <a:spLocks noChangeArrowheads="1"/>
          </p:cNvSpPr>
          <p:nvPr/>
        </p:nvSpPr>
        <p:spPr bwMode="auto">
          <a:xfrm>
            <a:off x="4932363" y="3284538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8" name="Oval 165"/>
          <p:cNvSpPr>
            <a:spLocks noChangeArrowheads="1"/>
          </p:cNvSpPr>
          <p:nvPr/>
        </p:nvSpPr>
        <p:spPr bwMode="auto">
          <a:xfrm>
            <a:off x="5364163" y="407670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1" name="Oval 168"/>
          <p:cNvSpPr>
            <a:spLocks noChangeArrowheads="1"/>
          </p:cNvSpPr>
          <p:nvPr/>
        </p:nvSpPr>
        <p:spPr bwMode="auto">
          <a:xfrm>
            <a:off x="4572000" y="443706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83419" y="658019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63888" y="548680"/>
            <a:ext cx="4176986" cy="1202859"/>
            <a:chOff x="3563888" y="548680"/>
            <a:chExt cx="4176986" cy="1202859"/>
          </a:xfrm>
        </p:grpSpPr>
        <p:sp>
          <p:nvSpPr>
            <p:cNvPr id="11270" name="Text Box 149"/>
            <p:cNvSpPr txBox="1">
              <a:spLocks noChangeArrowheads="1"/>
            </p:cNvSpPr>
            <p:nvPr/>
          </p:nvSpPr>
          <p:spPr bwMode="auto">
            <a:xfrm>
              <a:off x="3564161" y="570020"/>
              <a:ext cx="4176713" cy="118151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根据</a:t>
              </a:r>
              <a:r>
                <a:rPr lang="zh-CN" altLang="en-US" sz="32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对称轴</a:t>
              </a:r>
              <a:r>
                <a:rPr lang="en-US" altLang="zh-CN" sz="32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补</a:t>
              </a:r>
              <a:r>
                <a:rPr lang="zh-CN" altLang="en-US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全下面这个轴对称图形。</a:t>
              </a:r>
              <a:endParaRPr lang="en-US" altLang="zh-CN" sz="32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3563888" y="548680"/>
              <a:ext cx="3888432" cy="1008112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  <p:bldP spid="11272" grpId="0" animBg="1" autoUpdateAnimBg="0"/>
      <p:bldP spid="11273" grpId="0" animBg="1" autoUpdateAnimBg="0"/>
      <p:bldP spid="11275" grpId="0" animBg="1" autoUpdateAnimBg="0"/>
      <p:bldP spid="11276" grpId="0" animBg="1" autoUpdateAnimBg="0"/>
      <p:bldP spid="11277" grpId="0" animBg="1" autoUpdateAnimBg="0"/>
      <p:bldP spid="11279" grpId="0" animBg="1" autoUpdateAnimBg="0"/>
      <p:bldP spid="11280" grpId="0" animBg="1" autoUpdateAnimBg="0"/>
      <p:bldP spid="11282" grpId="0" animBg="1"/>
      <p:bldP spid="11283" grpId="0" animBg="1"/>
      <p:bldP spid="11284" grpId="0" animBg="1"/>
      <p:bldP spid="11285" grpId="0" animBg="1"/>
      <p:bldP spid="11274" grpId="0" animBg="1" autoUpdateAnimBg="0"/>
      <p:bldP spid="11278" grpId="0" animBg="1" autoUpdateAnimBg="0"/>
      <p:bldP spid="1128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1720" y="764704"/>
            <a:ext cx="46987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轴对称图形的特征</a:t>
            </a:r>
          </a:p>
        </p:txBody>
      </p:sp>
      <p:sp>
        <p:nvSpPr>
          <p:cNvPr id="5" name="矩形 4"/>
          <p:cNvSpPr/>
          <p:nvPr/>
        </p:nvSpPr>
        <p:spPr>
          <a:xfrm>
            <a:off x="574674" y="1916832"/>
            <a:ext cx="7879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轴对称图形中每组对应点到对称轴的距离</a:t>
            </a:r>
            <a:r>
              <a:rPr lang="zh-CN" altLang="zh-CN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相等</a:t>
            </a:r>
            <a:r>
              <a:rPr lang="zh-CN" altLang="en-US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574674" y="3429000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每组对应点的连线与对称轴垂直。</a:t>
            </a:r>
            <a:endParaRPr lang="zh-CN" altLang="en-US" sz="4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5474" y="3933056"/>
            <a:ext cx="3923928" cy="2207210"/>
          </a:xfrm>
          <a:prstGeom prst="rect">
            <a:avLst/>
          </a:prstGeom>
        </p:spPr>
      </p:pic>
      <p:pic>
        <p:nvPicPr>
          <p:cNvPr id="8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20370" y="642918"/>
            <a:ext cx="6894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83</a:t>
            </a:r>
            <a:r>
              <a:rPr lang="zh-CN" altLang="en-US" sz="3200" dirty="0"/>
              <a:t>页“做一做”第</a:t>
            </a:r>
            <a:r>
              <a:rPr lang="en-US" altLang="zh-CN" sz="3200" dirty="0"/>
              <a:t>2</a:t>
            </a:r>
            <a:r>
              <a:rPr lang="zh-CN" altLang="en-US" sz="3200" dirty="0"/>
              <a:t>题。</a:t>
            </a:r>
            <a:endParaRPr lang="zh-CN" altLang="zh-CN" sz="3200" dirty="0"/>
          </a:p>
        </p:txBody>
      </p:sp>
      <p:sp>
        <p:nvSpPr>
          <p:cNvPr id="8" name="矩形 7"/>
          <p:cNvSpPr/>
          <p:nvPr/>
        </p:nvSpPr>
        <p:spPr>
          <a:xfrm>
            <a:off x="285720" y="1201151"/>
            <a:ext cx="8837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试一试，画出下面这个轴对称图形的另一半。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508" y="1844824"/>
            <a:ext cx="7121844" cy="436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4179430" y="2276872"/>
            <a:ext cx="1976746" cy="3456384"/>
            <a:chOff x="4179430" y="2276872"/>
            <a:chExt cx="1976746" cy="3456384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4179430" y="2276872"/>
              <a:ext cx="1976746" cy="792088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4179430" y="5013176"/>
              <a:ext cx="1184658" cy="72008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5364088" y="2276872"/>
              <a:ext cx="792088" cy="3456384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5786" y="714356"/>
            <a:ext cx="6482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84</a:t>
            </a:r>
            <a:r>
              <a:rPr lang="zh-CN" altLang="en-US" sz="3200" dirty="0"/>
              <a:t>页练习二十第</a:t>
            </a:r>
            <a:r>
              <a:rPr lang="en-US" altLang="zh-CN" sz="3200" dirty="0"/>
              <a:t>4</a:t>
            </a:r>
            <a:r>
              <a:rPr lang="zh-CN" altLang="en-US" sz="3200" dirty="0"/>
              <a:t>题。</a:t>
            </a:r>
            <a:endParaRPr lang="zh-CN" altLang="zh-CN" sz="3200" dirty="0"/>
          </a:p>
        </p:txBody>
      </p:sp>
      <p:sp>
        <p:nvSpPr>
          <p:cNvPr id="25" name="矩形 24"/>
          <p:cNvSpPr/>
          <p:nvPr/>
        </p:nvSpPr>
        <p:spPr>
          <a:xfrm>
            <a:off x="258983" y="1260049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1"/>
            <a:ext cx="8820025" cy="297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691680" y="2492896"/>
            <a:ext cx="936104" cy="1944216"/>
            <a:chOff x="1691680" y="2492896"/>
            <a:chExt cx="936104" cy="1944216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1691680" y="2492896"/>
              <a:ext cx="936104" cy="1944216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1691680" y="3476119"/>
              <a:ext cx="936104" cy="960993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/>
        </p:nvCxnSpPr>
        <p:spPr>
          <a:xfrm>
            <a:off x="5580112" y="2496592"/>
            <a:ext cx="444052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4164" y="2492896"/>
            <a:ext cx="0" cy="983223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024164" y="3476119"/>
            <a:ext cx="474958" cy="960993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80112" y="3956615"/>
            <a:ext cx="919010" cy="480497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14348" y="836712"/>
            <a:ext cx="7858180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轴对称图形的性质和特征</a:t>
            </a:r>
            <a:r>
              <a:rPr lang="en-US" altLang="zh-CN" sz="3600" dirty="0">
                <a:solidFill>
                  <a:srgbClr val="000000"/>
                </a:solidFill>
              </a:rPr>
              <a:t>:</a:t>
            </a:r>
            <a:r>
              <a:rPr lang="zh-CN" altLang="en-US" sz="3600" dirty="0">
                <a:solidFill>
                  <a:srgbClr val="000000"/>
                </a:solidFill>
              </a:rPr>
              <a:t>轴对称图形中每组对应点到对称轴的距离相等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每组对应点的连线与对称轴垂直。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14348" y="3369238"/>
            <a:ext cx="7858180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画轴对称图形另一半时的步骤</a:t>
            </a:r>
            <a:r>
              <a:rPr lang="en-US" altLang="zh-CN" sz="3600" dirty="0">
                <a:solidFill>
                  <a:srgbClr val="000000"/>
                </a:solidFill>
              </a:rPr>
              <a:t>:</a:t>
            </a:r>
            <a:r>
              <a:rPr lang="zh-CN" altLang="en-US" sz="3600" dirty="0">
                <a:solidFill>
                  <a:srgbClr val="000000"/>
                </a:solidFill>
              </a:rPr>
              <a:t>先确定对称轴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一找关键点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二数出距离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三点出对应点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四连线。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367681" y="71435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85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页练习二十第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题。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37" y="1404065"/>
            <a:ext cx="91001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下面的图形各是从哪张纸上剪下来的？连一连。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073" name="Picture 1" descr="C:\Users\AA\AppData\Roaming\Tencent\Users\704695030\QQ\WinTemp\RichOle\H3@KVCG9P~K1KMT8PX0}LRF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9558"/>
            <a:ext cx="821055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259632" y="3429000"/>
            <a:ext cx="4896544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15616" y="3429000"/>
            <a:ext cx="1728192" cy="9444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558420" y="3581400"/>
            <a:ext cx="3181287" cy="6396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4428803" y="3429000"/>
            <a:ext cx="1583357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843808" y="3356992"/>
            <a:ext cx="4895900" cy="101649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571472" y="692696"/>
            <a:ext cx="72408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基础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下面哪些图形是轴对称图形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在□里打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“√”。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WordArt 8"/>
          <p:cNvSpPr>
            <a:spLocks noChangeArrowheads="1" noChangeShapeType="1" noTextEdit="1"/>
          </p:cNvSpPr>
          <p:nvPr/>
        </p:nvSpPr>
        <p:spPr bwMode="auto">
          <a:xfrm>
            <a:off x="3995986" y="4076700"/>
            <a:ext cx="6477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>
                <a:ln w="9525">
                  <a:solidFill>
                    <a:srgbClr val="000000"/>
                  </a:solidFill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3600">
              <a:ln w="9525">
                <a:solidFill>
                  <a:srgbClr val="000000"/>
                </a:solidFill>
                <a:round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WordArt 8"/>
          <p:cNvSpPr>
            <a:spLocks noChangeArrowheads="1" noChangeShapeType="1" noTextEdit="1"/>
          </p:cNvSpPr>
          <p:nvPr/>
        </p:nvSpPr>
        <p:spPr bwMode="auto">
          <a:xfrm>
            <a:off x="5786446" y="1992309"/>
            <a:ext cx="9350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000000"/>
                  </a:solidFill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江</a:t>
            </a:r>
          </a:p>
        </p:txBody>
      </p:sp>
      <p:sp>
        <p:nvSpPr>
          <p:cNvPr id="39" name="WordArt 8"/>
          <p:cNvSpPr>
            <a:spLocks noChangeArrowheads="1" noChangeShapeType="1" noTextEdit="1"/>
          </p:cNvSpPr>
          <p:nvPr/>
        </p:nvSpPr>
        <p:spPr bwMode="auto">
          <a:xfrm>
            <a:off x="7164636" y="4005263"/>
            <a:ext cx="93503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>
                <a:ln w="9525">
                  <a:solidFill>
                    <a:srgbClr val="000000"/>
                  </a:solidFill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</a:p>
        </p:txBody>
      </p:sp>
      <p:pic>
        <p:nvPicPr>
          <p:cNvPr id="40" name="Picture 10" descr="MA00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1" t="4697" r="7164" b="5324"/>
          <a:stretch>
            <a:fillRect/>
          </a:stretch>
        </p:blipFill>
        <p:spPr bwMode="auto">
          <a:xfrm>
            <a:off x="611436" y="2060575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AutoShape 11"/>
          <p:cNvSpPr>
            <a:spLocks noChangeArrowheads="1"/>
          </p:cNvSpPr>
          <p:nvPr/>
        </p:nvSpPr>
        <p:spPr bwMode="auto">
          <a:xfrm>
            <a:off x="5651748" y="4149725"/>
            <a:ext cx="1008063" cy="865188"/>
          </a:xfrm>
          <a:prstGeom prst="parallelogram">
            <a:avLst>
              <a:gd name="adj" fmla="val 29128"/>
            </a:avLst>
          </a:prstGeom>
          <a:noFill/>
          <a:ln w="381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3" name="Picture 13" descr="u=2283714719,3590123251&amp;fm=21&amp;gp=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186"/>
          <a:stretch>
            <a:fillRect/>
          </a:stretch>
        </p:blipFill>
        <p:spPr bwMode="auto">
          <a:xfrm>
            <a:off x="395536" y="3933825"/>
            <a:ext cx="1390650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5" descr="126215525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700213"/>
            <a:ext cx="1558925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Group 21"/>
          <p:cNvGrpSpPr/>
          <p:nvPr/>
        </p:nvGrpSpPr>
        <p:grpSpPr bwMode="auto">
          <a:xfrm>
            <a:off x="7307511" y="1844824"/>
            <a:ext cx="1050703" cy="1079500"/>
            <a:chOff x="4785" y="1253"/>
            <a:chExt cx="545" cy="680"/>
          </a:xfrm>
        </p:grpSpPr>
        <p:sp>
          <p:nvSpPr>
            <p:cNvPr id="46" name="Oval 16"/>
            <p:cNvSpPr>
              <a:spLocks noChangeArrowheads="1"/>
            </p:cNvSpPr>
            <p:nvPr/>
          </p:nvSpPr>
          <p:spPr bwMode="auto">
            <a:xfrm>
              <a:off x="4785" y="1253"/>
              <a:ext cx="545" cy="63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Oval 17"/>
            <p:cNvSpPr>
              <a:spLocks noChangeArrowheads="1"/>
            </p:cNvSpPr>
            <p:nvPr/>
          </p:nvSpPr>
          <p:spPr bwMode="auto">
            <a:xfrm>
              <a:off x="5012" y="1525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18"/>
            <p:cNvSpPr>
              <a:spLocks noChangeShapeType="1"/>
            </p:cNvSpPr>
            <p:nvPr/>
          </p:nvSpPr>
          <p:spPr bwMode="auto">
            <a:xfrm>
              <a:off x="5057" y="1570"/>
              <a:ext cx="0" cy="363"/>
            </a:xfrm>
            <a:prstGeom prst="line">
              <a:avLst/>
            </a:prstGeom>
            <a:noFill/>
            <a:ln w="889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20"/>
            <p:cNvSpPr>
              <a:spLocks noChangeShapeType="1"/>
            </p:cNvSpPr>
            <p:nvPr/>
          </p:nvSpPr>
          <p:spPr bwMode="auto">
            <a:xfrm>
              <a:off x="4921" y="1933"/>
              <a:ext cx="317" cy="0"/>
            </a:xfrm>
            <a:prstGeom prst="line">
              <a:avLst/>
            </a:prstGeom>
            <a:noFill/>
            <a:ln w="889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" name="Group 32"/>
          <p:cNvGrpSpPr/>
          <p:nvPr/>
        </p:nvGrpSpPr>
        <p:grpSpPr bwMode="auto">
          <a:xfrm>
            <a:off x="2338636" y="2205038"/>
            <a:ext cx="863600" cy="647700"/>
            <a:chOff x="1474" y="1253"/>
            <a:chExt cx="544" cy="408"/>
          </a:xfrm>
        </p:grpSpPr>
        <p:sp>
          <p:nvSpPr>
            <p:cNvPr id="51" name="Line 22"/>
            <p:cNvSpPr>
              <a:spLocks noChangeShapeType="1"/>
            </p:cNvSpPr>
            <p:nvPr/>
          </p:nvSpPr>
          <p:spPr bwMode="auto">
            <a:xfrm>
              <a:off x="1519" y="1253"/>
              <a:ext cx="363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23"/>
            <p:cNvSpPr>
              <a:spLocks noChangeShapeType="1"/>
            </p:cNvSpPr>
            <p:nvPr/>
          </p:nvSpPr>
          <p:spPr bwMode="auto">
            <a:xfrm>
              <a:off x="1474" y="1298"/>
              <a:ext cx="318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24"/>
            <p:cNvSpPr>
              <a:spLocks noChangeShapeType="1"/>
            </p:cNvSpPr>
            <p:nvPr/>
          </p:nvSpPr>
          <p:spPr bwMode="auto">
            <a:xfrm flipH="1">
              <a:off x="1791" y="1525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25"/>
            <p:cNvSpPr>
              <a:spLocks noChangeShapeType="1"/>
            </p:cNvSpPr>
            <p:nvPr/>
          </p:nvSpPr>
          <p:spPr bwMode="auto">
            <a:xfrm flipH="1">
              <a:off x="1701" y="1525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26"/>
            <p:cNvSpPr>
              <a:spLocks noChangeShapeType="1"/>
            </p:cNvSpPr>
            <p:nvPr/>
          </p:nvSpPr>
          <p:spPr bwMode="auto">
            <a:xfrm>
              <a:off x="1474" y="1344"/>
              <a:ext cx="22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27"/>
            <p:cNvSpPr>
              <a:spLocks noChangeShapeType="1"/>
            </p:cNvSpPr>
            <p:nvPr/>
          </p:nvSpPr>
          <p:spPr bwMode="auto">
            <a:xfrm flipH="1">
              <a:off x="1610" y="1525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28"/>
            <p:cNvSpPr>
              <a:spLocks noChangeShapeType="1"/>
            </p:cNvSpPr>
            <p:nvPr/>
          </p:nvSpPr>
          <p:spPr bwMode="auto">
            <a:xfrm flipH="1" flipV="1">
              <a:off x="1610" y="1661"/>
              <a:ext cx="31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29"/>
            <p:cNvSpPr>
              <a:spLocks noChangeShapeType="1"/>
            </p:cNvSpPr>
            <p:nvPr/>
          </p:nvSpPr>
          <p:spPr bwMode="auto">
            <a:xfrm flipH="1">
              <a:off x="1927" y="1525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30"/>
            <p:cNvSpPr>
              <a:spLocks noChangeShapeType="1"/>
            </p:cNvSpPr>
            <p:nvPr/>
          </p:nvSpPr>
          <p:spPr bwMode="auto">
            <a:xfrm flipH="1">
              <a:off x="1883" y="1525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31"/>
            <p:cNvSpPr>
              <a:spLocks noChangeShapeType="1"/>
            </p:cNvSpPr>
            <p:nvPr/>
          </p:nvSpPr>
          <p:spPr bwMode="auto">
            <a:xfrm flipH="1" flipV="1">
              <a:off x="1973" y="1525"/>
              <a:ext cx="4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" name="Rectangle 33"/>
          <p:cNvSpPr>
            <a:spLocks noChangeArrowheads="1"/>
          </p:cNvSpPr>
          <p:nvPr/>
        </p:nvSpPr>
        <p:spPr bwMode="auto">
          <a:xfrm>
            <a:off x="826368" y="3140968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Rectangle 34"/>
          <p:cNvSpPr>
            <a:spLocks noChangeArrowheads="1"/>
          </p:cNvSpPr>
          <p:nvPr/>
        </p:nvSpPr>
        <p:spPr bwMode="auto">
          <a:xfrm>
            <a:off x="2410693" y="3140968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Rectangle 35"/>
          <p:cNvSpPr>
            <a:spLocks noChangeArrowheads="1"/>
          </p:cNvSpPr>
          <p:nvPr/>
        </p:nvSpPr>
        <p:spPr bwMode="auto">
          <a:xfrm>
            <a:off x="4066456" y="3140968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Rectangle 36"/>
          <p:cNvSpPr>
            <a:spLocks noChangeArrowheads="1"/>
          </p:cNvSpPr>
          <p:nvPr/>
        </p:nvSpPr>
        <p:spPr bwMode="auto">
          <a:xfrm>
            <a:off x="5939706" y="3140968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Rectangle 37"/>
          <p:cNvSpPr>
            <a:spLocks noChangeArrowheads="1"/>
          </p:cNvSpPr>
          <p:nvPr/>
        </p:nvSpPr>
        <p:spPr bwMode="auto">
          <a:xfrm>
            <a:off x="7525022" y="3140968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Rectangle 38"/>
          <p:cNvSpPr>
            <a:spLocks noChangeArrowheads="1"/>
          </p:cNvSpPr>
          <p:nvPr/>
        </p:nvSpPr>
        <p:spPr bwMode="auto">
          <a:xfrm>
            <a:off x="828278" y="5372993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Rectangle 39"/>
          <p:cNvSpPr>
            <a:spLocks noChangeArrowheads="1"/>
          </p:cNvSpPr>
          <p:nvPr/>
        </p:nvSpPr>
        <p:spPr bwMode="auto">
          <a:xfrm>
            <a:off x="2339256" y="5372993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Rectangle 40"/>
          <p:cNvSpPr>
            <a:spLocks noChangeArrowheads="1"/>
          </p:cNvSpPr>
          <p:nvPr/>
        </p:nvSpPr>
        <p:spPr bwMode="auto">
          <a:xfrm>
            <a:off x="3995018" y="5372993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Rectangle 41"/>
          <p:cNvSpPr>
            <a:spLocks noChangeArrowheads="1"/>
          </p:cNvSpPr>
          <p:nvPr/>
        </p:nvSpPr>
        <p:spPr bwMode="auto">
          <a:xfrm>
            <a:off x="5868268" y="5372993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Rectangle 42"/>
          <p:cNvSpPr>
            <a:spLocks noChangeArrowheads="1"/>
          </p:cNvSpPr>
          <p:nvPr/>
        </p:nvSpPr>
        <p:spPr bwMode="auto">
          <a:xfrm>
            <a:off x="7379518" y="5374555"/>
            <a:ext cx="574725" cy="574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WordArt 8"/>
          <p:cNvSpPr>
            <a:spLocks noChangeArrowheads="1" noChangeShapeType="1" noTextEdit="1"/>
          </p:cNvSpPr>
          <p:nvPr/>
        </p:nvSpPr>
        <p:spPr bwMode="auto">
          <a:xfrm>
            <a:off x="2160042" y="4039382"/>
            <a:ext cx="93503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000000"/>
                  </a:solidFill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</a:p>
        </p:txBody>
      </p:sp>
      <p:sp>
        <p:nvSpPr>
          <p:cNvPr id="74" name="WordArt 23"/>
          <p:cNvSpPr>
            <a:spLocks noChangeArrowheads="1" noChangeShapeType="1" noTextEdit="1"/>
          </p:cNvSpPr>
          <p:nvPr/>
        </p:nvSpPr>
        <p:spPr bwMode="auto">
          <a:xfrm>
            <a:off x="970211" y="3284538"/>
            <a:ext cx="350607" cy="3506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75" name="WordArt 27"/>
          <p:cNvSpPr>
            <a:spLocks noChangeArrowheads="1" noChangeShapeType="1" noTextEdit="1"/>
          </p:cNvSpPr>
          <p:nvPr/>
        </p:nvSpPr>
        <p:spPr bwMode="auto">
          <a:xfrm>
            <a:off x="7668865" y="3286126"/>
            <a:ext cx="418882" cy="333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76" name="WordArt 28"/>
          <p:cNvSpPr>
            <a:spLocks noChangeArrowheads="1" noChangeShapeType="1" noTextEdit="1"/>
          </p:cNvSpPr>
          <p:nvPr/>
        </p:nvSpPr>
        <p:spPr bwMode="auto">
          <a:xfrm>
            <a:off x="4143372" y="3284538"/>
            <a:ext cx="431800" cy="3358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77" name="WordArt 23"/>
          <p:cNvSpPr>
            <a:spLocks noChangeArrowheads="1" noChangeShapeType="1" noTextEdit="1"/>
          </p:cNvSpPr>
          <p:nvPr/>
        </p:nvSpPr>
        <p:spPr bwMode="auto">
          <a:xfrm>
            <a:off x="2411661" y="5516563"/>
            <a:ext cx="431800" cy="3358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78" name="WordArt 27"/>
          <p:cNvSpPr>
            <a:spLocks noChangeArrowheads="1" noChangeShapeType="1" noTextEdit="1"/>
          </p:cNvSpPr>
          <p:nvPr/>
        </p:nvSpPr>
        <p:spPr bwMode="auto">
          <a:xfrm>
            <a:off x="7534961" y="5448026"/>
            <a:ext cx="348762" cy="4188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79" name="WordArt 23"/>
          <p:cNvSpPr>
            <a:spLocks noChangeArrowheads="1" noChangeShapeType="1" noTextEdit="1"/>
          </p:cNvSpPr>
          <p:nvPr/>
        </p:nvSpPr>
        <p:spPr bwMode="auto">
          <a:xfrm>
            <a:off x="4067299" y="5445224"/>
            <a:ext cx="420729" cy="418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√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665192" y="571480"/>
            <a:ext cx="81930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基础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画一画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57114" y="1196752"/>
            <a:ext cx="5434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A'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到对称轴的距离都是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个小格。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5" name="Group 12"/>
          <p:cNvGrpSpPr/>
          <p:nvPr/>
        </p:nvGrpSpPr>
        <p:grpSpPr bwMode="auto">
          <a:xfrm>
            <a:off x="251222" y="1630214"/>
            <a:ext cx="3320415" cy="3383597"/>
            <a:chOff x="0" y="0"/>
            <a:chExt cx="5229" cy="5330"/>
          </a:xfrm>
        </p:grpSpPr>
        <p:grpSp>
          <p:nvGrpSpPr>
            <p:cNvPr id="19" name="Group 13"/>
            <p:cNvGrpSpPr/>
            <p:nvPr/>
          </p:nvGrpSpPr>
          <p:grpSpPr bwMode="auto">
            <a:xfrm>
              <a:off x="348" y="0"/>
              <a:ext cx="3772" cy="4697"/>
              <a:chOff x="0" y="0"/>
              <a:chExt cx="4920" cy="6197"/>
            </a:xfrm>
          </p:grpSpPr>
          <p:grpSp>
            <p:nvGrpSpPr>
              <p:cNvPr id="640" name="Group 14"/>
              <p:cNvGrpSpPr/>
              <p:nvPr/>
            </p:nvGrpSpPr>
            <p:grpSpPr bwMode="auto">
              <a:xfrm>
                <a:off x="0" y="0"/>
                <a:ext cx="4921" cy="4157"/>
                <a:chOff x="0" y="0"/>
                <a:chExt cx="5280" cy="3840"/>
              </a:xfrm>
            </p:grpSpPr>
            <p:grpSp>
              <p:nvGrpSpPr>
                <p:cNvPr id="739" name="Group 15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826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7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8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9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0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1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2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3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4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5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0" name="Group 26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816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7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8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9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0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1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2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3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4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25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1" name="Group 37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806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0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1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2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4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5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2" name="Group 48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796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7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8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9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0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1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2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3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4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5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3" name="Group 59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786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7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8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9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0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1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2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3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4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95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4" name="Group 70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776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7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8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9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0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1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2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3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4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5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5" name="Group 81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76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7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8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9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0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1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2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3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4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5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6" name="Group 92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756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7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8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9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0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1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2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3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4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65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47" name="Group 103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748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49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0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1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2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3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4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55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41" name="Group 112"/>
              <p:cNvGrpSpPr/>
              <p:nvPr/>
            </p:nvGrpSpPr>
            <p:grpSpPr bwMode="auto">
              <a:xfrm>
                <a:off x="0" y="2041"/>
                <a:ext cx="4921" cy="4157"/>
                <a:chOff x="0" y="0"/>
                <a:chExt cx="5280" cy="3840"/>
              </a:xfrm>
            </p:grpSpPr>
            <p:grpSp>
              <p:nvGrpSpPr>
                <p:cNvPr id="642" name="Group 113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729" name="Rectangle 1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0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1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2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3" name="Rectangle 118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4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5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6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7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8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3" name="Group 124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719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0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1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2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3" name="Rectangle 129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4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5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6" name="Rectangle 13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7" name="Rectangle 133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8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4" name="Group 135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709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0" name="Rectangle 13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1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2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3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4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5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6" name="Rectangle 14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8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5" name="Group 146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699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0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1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2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3" name="Rectangle 15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4" name="Rectangle 15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5" name="Rectangle 15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6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7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8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6" name="Group 157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689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0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1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2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3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4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5" name="Rectangle 16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7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8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7" name="Group 168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679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0" name="Rectangle 170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1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2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3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4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5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6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7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8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8" name="Group 179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669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0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1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2" name="Rectangle 18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3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4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5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6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7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8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49" name="Group 190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659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0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1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2" name="Rectangle 19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3" name="Rectangle 19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4" name="Rectangle 19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5" name="Rectangle 19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6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7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8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50" name="Group 201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651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2" name="Rectangle 2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3" name="Rectangle 2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4" name="Rectangle 2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5" name="Rectangle 2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6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7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8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grpSp>
          <p:nvGrpSpPr>
            <p:cNvPr id="20" name="Group 210"/>
            <p:cNvGrpSpPr/>
            <p:nvPr/>
          </p:nvGrpSpPr>
          <p:grpSpPr bwMode="auto">
            <a:xfrm>
              <a:off x="1038" y="0"/>
              <a:ext cx="3773" cy="4697"/>
              <a:chOff x="0" y="0"/>
              <a:chExt cx="4920" cy="6197"/>
            </a:xfrm>
          </p:grpSpPr>
          <p:grpSp>
            <p:nvGrpSpPr>
              <p:cNvPr id="444" name="Group 211"/>
              <p:cNvGrpSpPr/>
              <p:nvPr/>
            </p:nvGrpSpPr>
            <p:grpSpPr bwMode="auto">
              <a:xfrm>
                <a:off x="0" y="0"/>
                <a:ext cx="4921" cy="4157"/>
                <a:chOff x="0" y="0"/>
                <a:chExt cx="5280" cy="3840"/>
              </a:xfrm>
            </p:grpSpPr>
            <p:grpSp>
              <p:nvGrpSpPr>
                <p:cNvPr id="543" name="Group 212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630" name="Rectangle 2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1" name="Rectangle 214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2" name="Rectangle 215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3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4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5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6" name="Rectangle 219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7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8" name="Rectangle 221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9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44" name="Group 223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620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1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2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3" name="Rectangle 22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4" name="Rectangle 228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5" name="Rectangle 229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6" name="Rectangle 230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7" name="Rectangle 23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8" name="Rectangle 232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9" name="Rectangle 233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45" name="Group 234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610" name="Rectangle 23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1" name="Rectangle 236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2" name="Rectangle 237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3" name="Rectangle 23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4" name="Rectangle 239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5" name="Rectangle 240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6" name="Rectangle 241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7" name="Rectangle 24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8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9" name="Rectangle 24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46" name="Group 245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600" name="Rectangle 24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1" name="Rectangle 24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2" name="Rectangle 24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3" name="Rectangle 24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4" name="Rectangle 25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5" name="Rectangle 25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6" name="Rectangle 25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7" name="Rectangle 25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8" name="Rectangle 25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9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47" name="Group 256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590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1" name="Rectangle 25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2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3" name="Rectangle 26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4" name="Rectangle 26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5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6" name="Rectangle 26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7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8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9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48" name="Group 267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580" name="Rectangle 26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1" name="Rectangle 26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2" name="Rectangle 27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3" name="Rectangle 27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4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5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6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7" name="Rectangle 27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8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9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49" name="Group 278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570" name="Rectangle 27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1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2" name="Rectangle 281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3" name="Rectangle 28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4" name="Rectangle 283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5" name="Rectangle 284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6" name="Rectangle 285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7" name="Rectangle 28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8" name="Rectangle 287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9" name="Rectangle 28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50" name="Group 289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560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1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2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3" name="Rectangle 29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4" name="Rectangle 29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5" name="Rectangle 29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6" name="Rectangle 29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7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8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9" name="Rectangle 29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51" name="Group 300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552" name="Rectangle 3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3" name="Rectangle 3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4" name="Rectangle 3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5" name="Rectangle 3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6" name="Rectangle 3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7" name="Rectangle 3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8" name="Rectangle 30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9" name="Rectangle 30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45" name="Group 309"/>
              <p:cNvGrpSpPr/>
              <p:nvPr/>
            </p:nvGrpSpPr>
            <p:grpSpPr bwMode="auto">
              <a:xfrm>
                <a:off x="0" y="2041"/>
                <a:ext cx="4921" cy="4157"/>
                <a:chOff x="0" y="0"/>
                <a:chExt cx="5280" cy="3840"/>
              </a:xfrm>
            </p:grpSpPr>
            <p:grpSp>
              <p:nvGrpSpPr>
                <p:cNvPr id="446" name="Group 310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533" name="Rectangle 3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4" name="Rectangle 31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5" name="Rectangle 31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6" name="Rectangle 31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7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8" name="Rectangle 31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9" name="Rectangle 31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0" name="Rectangle 31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1" name="Rectangle 31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2" name="Rectangle 32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7" name="Group 321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523" name="Rectangle 3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" name="Rectangle 323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" name="Rectangle 326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" name="Rectangle 327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9" name="Rectangle 328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0" name="Rectangle 329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1" name="Rectangle 330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2" name="Rectangle 331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8" name="Group 332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513" name="Rectangle 3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" name="Rectangle 334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" name="Rectangle 335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" name="Rectangle 33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" name="Rectangle 337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" name="Rectangle 338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" name="Rectangle 339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0" name="Rectangle 34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1" name="Rectangle 341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2" name="Rectangle 34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9" name="Group 343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503" name="Rectangle 34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" name="Rectangle 345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" name="Rectangle 346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" name="Rectangle 34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" name="Rectangle 348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" name="Rectangle 349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" name="Rectangle 350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" name="Rectangle 35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" name="Rectangle 352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" name="Rectangle 353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50" name="Group 354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493" name="Rectangle 35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" name="Rectangle 356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" name="Rectangle 357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" name="Rectangle 35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7" name="Rectangle 359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8" name="Rectangle 360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9" name="Rectangle 361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0" name="Rectangle 36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" name="Rectangle 363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" name="Rectangle 36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51" name="Group 365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483" name="Rectangle 36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" name="Rectangle 36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" name="Rectangle 36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6" name="Rectangle 36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7" name="Rectangle 37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8" name="Rectangle 37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9" name="Rectangle 37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0" name="Rectangle 37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1" name="Rectangle 37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2" name="Rectangle 37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52" name="Group 376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473" name="Rectangle 37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" name="Rectangle 37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" name="Rectangle 37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" name="Rectangle 38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" name="Rectangle 38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" name="Rectangle 38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" name="Rectangle 38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" name="Rectangle 38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" name="Rectangle 38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" name="Rectangle 38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53" name="Group 387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463" name="Rectangle 38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4" name="Rectangle 38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5" name="Rectangle 39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6" name="Rectangle 39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" name="Rectangle 39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" name="Rectangle 39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" name="Rectangle 39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" name="Rectangle 39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" name="Rectangle 39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" name="Rectangle 39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54" name="Group 398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455" name="Rectangle 3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" name="Rectangle 4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" name="Rectangle 4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" name="Rectangle 4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" name="Rectangle 4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" name="Rectangle 4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" name="Rectangle 4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" name="Rectangle 4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grpSp>
          <p:nvGrpSpPr>
            <p:cNvPr id="21" name="Group 407"/>
            <p:cNvGrpSpPr/>
            <p:nvPr/>
          </p:nvGrpSpPr>
          <p:grpSpPr bwMode="auto">
            <a:xfrm>
              <a:off x="0" y="0"/>
              <a:ext cx="4990" cy="5298"/>
              <a:chOff x="0" y="0"/>
              <a:chExt cx="5821" cy="6196"/>
            </a:xfrm>
          </p:grpSpPr>
          <p:grpSp>
            <p:nvGrpSpPr>
              <p:cNvPr id="50" name="Group 408"/>
              <p:cNvGrpSpPr/>
              <p:nvPr/>
            </p:nvGrpSpPr>
            <p:grpSpPr bwMode="auto">
              <a:xfrm>
                <a:off x="0" y="0"/>
                <a:ext cx="4920" cy="6197"/>
                <a:chOff x="0" y="0"/>
                <a:chExt cx="4920" cy="6197"/>
              </a:xfrm>
            </p:grpSpPr>
            <p:grpSp>
              <p:nvGrpSpPr>
                <p:cNvPr id="248" name="Group 409"/>
                <p:cNvGrpSpPr/>
                <p:nvPr/>
              </p:nvGrpSpPr>
              <p:grpSpPr bwMode="auto">
                <a:xfrm>
                  <a:off x="0" y="0"/>
                  <a:ext cx="4921" cy="4157"/>
                  <a:chOff x="0" y="0"/>
                  <a:chExt cx="5280" cy="3840"/>
                </a:xfrm>
              </p:grpSpPr>
              <p:grpSp>
                <p:nvGrpSpPr>
                  <p:cNvPr id="347" name="Group 410"/>
                  <p:cNvGrpSpPr/>
                  <p:nvPr/>
                </p:nvGrpSpPr>
                <p:grpSpPr bwMode="auto">
                  <a:xfrm>
                    <a:off x="0" y="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434" name="Rectangle 4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5" name="Rectangle 4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6" name="Rectangle 4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7" name="Rectangle 4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8" name="Rectangle 4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9" name="Rectangle 4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40" name="Rectangle 4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41" name="Rectangle 4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42" name="Rectangle 4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43" name="Rectangle 4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48" name="Group 421"/>
                  <p:cNvGrpSpPr/>
                  <p:nvPr/>
                </p:nvGrpSpPr>
                <p:grpSpPr bwMode="auto">
                  <a:xfrm>
                    <a:off x="0" y="4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424" name="Rectangle 4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5" name="Rectangle 4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6" name="Rectangle 4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7" name="Rectangle 4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8" name="Rectangle 4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9" name="Rectangle 4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0" name="Rectangle 4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1" name="Rectangle 4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2" name="Rectangle 4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33" name="Rectangle 4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49" name="Group 432"/>
                  <p:cNvGrpSpPr/>
                  <p:nvPr/>
                </p:nvGrpSpPr>
                <p:grpSpPr bwMode="auto">
                  <a:xfrm>
                    <a:off x="0" y="28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414" name="Rectangle 4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5" name="Rectangle 4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6" name="Rectangle 4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7" name="Rectangle 4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8" name="Rectangle 4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9" name="Rectangle 4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0" name="Rectangle 4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1" name="Rectangle 4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2" name="Rectangle 4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3" name="Rectangle 4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0" name="Group 443"/>
                  <p:cNvGrpSpPr/>
                  <p:nvPr/>
                </p:nvGrpSpPr>
                <p:grpSpPr bwMode="auto">
                  <a:xfrm>
                    <a:off x="0" y="144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404" name="Rectangle 4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5" name="Rectangle 4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6" name="Rectangle 4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7" name="Rectangle 4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8" name="Rectangle 4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9" name="Rectangle 4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0" name="Rectangle 4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1" name="Rectangle 4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2" name="Rectangle 4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13" name="Rectangle 4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1" name="Group 454"/>
                  <p:cNvGrpSpPr/>
                  <p:nvPr/>
                </p:nvGrpSpPr>
                <p:grpSpPr bwMode="auto">
                  <a:xfrm>
                    <a:off x="0" y="33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94" name="Rectangle 4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5" name="Rectangle 4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6" name="Rectangle 4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7" name="Rectangle 4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8" name="Rectangle 4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9" name="Rectangle 4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0" name="Rectangle 4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1" name="Rectangle 4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2" name="Rectangle 4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3" name="Rectangle 4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2" name="Group 465"/>
                  <p:cNvGrpSpPr/>
                  <p:nvPr/>
                </p:nvGrpSpPr>
                <p:grpSpPr bwMode="auto">
                  <a:xfrm>
                    <a:off x="0" y="240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84" name="Rectangle 4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5" name="Rectangle 4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6" name="Rectangle 4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7" name="Rectangle 4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8" name="Rectangle 4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9" name="Rectangle 4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0" name="Rectangle 4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1" name="Rectangle 4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2" name="Rectangle 4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93" name="Rectangle 4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3" name="Group 476"/>
                  <p:cNvGrpSpPr/>
                  <p:nvPr/>
                </p:nvGrpSpPr>
                <p:grpSpPr bwMode="auto">
                  <a:xfrm>
                    <a:off x="0" y="9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74" name="Rectangle 4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5" name="Rectangle 4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6" name="Rectangle 4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7" name="Rectangle 4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8" name="Rectangle 4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9" name="Rectangle 4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0" name="Rectangle 4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1" name="Rectangle 4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2" name="Rectangle 4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3" name="Rectangle 4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4" name="Group 487"/>
                  <p:cNvGrpSpPr/>
                  <p:nvPr/>
                </p:nvGrpSpPr>
                <p:grpSpPr bwMode="auto">
                  <a:xfrm>
                    <a:off x="0" y="192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64" name="Rectangle 4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5" name="Rectangle 4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6" name="Rectangle 4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7" name="Rectangle 4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8" name="Rectangle 4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9" name="Rectangle 4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0" name="Rectangle 4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1" name="Rectangle 4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2" name="Rectangle 4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73" name="Rectangle 4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5" name="Group 498"/>
                  <p:cNvGrpSpPr/>
                  <p:nvPr/>
                </p:nvGrpSpPr>
                <p:grpSpPr bwMode="auto">
                  <a:xfrm>
                    <a:off x="4800" y="0"/>
                    <a:ext cx="480" cy="3840"/>
                    <a:chOff x="0" y="0"/>
                    <a:chExt cx="480" cy="3840"/>
                  </a:xfrm>
                </p:grpSpPr>
                <p:sp>
                  <p:nvSpPr>
                    <p:cNvPr id="356" name="Rectangle 4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57" name="Rectangle 5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3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58" name="Rectangle 5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59" name="Rectangle 5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92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0" name="Rectangle 5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44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1" name="Rectangle 5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2" name="Rectangle 5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8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63" name="Rectangle 5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40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49" name="Group 507"/>
                <p:cNvGrpSpPr/>
                <p:nvPr/>
              </p:nvGrpSpPr>
              <p:grpSpPr bwMode="auto">
                <a:xfrm>
                  <a:off x="0" y="2041"/>
                  <a:ext cx="4921" cy="4157"/>
                  <a:chOff x="0" y="0"/>
                  <a:chExt cx="5280" cy="3840"/>
                </a:xfrm>
              </p:grpSpPr>
              <p:grpSp>
                <p:nvGrpSpPr>
                  <p:cNvPr id="250" name="Group 508"/>
                  <p:cNvGrpSpPr/>
                  <p:nvPr/>
                </p:nvGrpSpPr>
                <p:grpSpPr bwMode="auto">
                  <a:xfrm>
                    <a:off x="0" y="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37" name="Rectangle 5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8" name="Rectangle 5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9" name="Rectangle 5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0" name="Rectangle 5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1" name="Rectangle 5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2" name="Rectangle 5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3" name="Rectangle 5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4" name="Rectangle 5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5" name="Rectangle 5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46" name="Rectangle 5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1" name="Group 519"/>
                  <p:cNvGrpSpPr/>
                  <p:nvPr/>
                </p:nvGrpSpPr>
                <p:grpSpPr bwMode="auto">
                  <a:xfrm>
                    <a:off x="0" y="4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27" name="Rectangle 5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8" name="Rectangle 5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9" name="Rectangle 5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0" name="Rectangle 5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1" name="Rectangle 5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2" name="Rectangle 5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3" name="Rectangle 5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4" name="Rectangle 5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5" name="Rectangle 5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6" name="Rectangle 5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2" name="Group 530"/>
                  <p:cNvGrpSpPr/>
                  <p:nvPr/>
                </p:nvGrpSpPr>
                <p:grpSpPr bwMode="auto">
                  <a:xfrm>
                    <a:off x="0" y="28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17" name="Rectangle 5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" name="Rectangle 5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9" name="Rectangle 5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0" name="Rectangle 5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1" name="Rectangle 5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2" name="Rectangle 5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3" name="Rectangle 5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4" name="Rectangle 5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5" name="Rectangle 5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6" name="Rectangle 5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3" name="Group 541"/>
                  <p:cNvGrpSpPr/>
                  <p:nvPr/>
                </p:nvGrpSpPr>
                <p:grpSpPr bwMode="auto">
                  <a:xfrm>
                    <a:off x="0" y="144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307" name="Rectangle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8" name="Rectangle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9" name="Rectangle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0" name="Rectangle 5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1" name="Rectangle 5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2" name="Rectangle 5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3" name="Rectangle 5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4" name="Rectangle 5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5" name="Rectangle 5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6" name="Rectangle 5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4" name="Group 552"/>
                  <p:cNvGrpSpPr/>
                  <p:nvPr/>
                </p:nvGrpSpPr>
                <p:grpSpPr bwMode="auto">
                  <a:xfrm>
                    <a:off x="0" y="33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97" name="Rectangle 5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8" name="Rectangle 5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9" name="Rectangle 5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0" name="Rectangle 5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1" name="Rectangle 5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2" name="Rectangle 5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3" name="Rectangle 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4" name="Rectangle 5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5" name="Rectangle 5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6" name="Rectangle 5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5" name="Group 563"/>
                  <p:cNvGrpSpPr/>
                  <p:nvPr/>
                </p:nvGrpSpPr>
                <p:grpSpPr bwMode="auto">
                  <a:xfrm>
                    <a:off x="0" y="240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87" name="Rectangle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8" name="Rectangle 5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9" name="Rectangle 5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0" name="Rectangle 5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1" name="Rectangle 5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2" name="Rectangle 5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3" name="Rectangle 5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4" name="Rectangle 5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5" name="Rectangle 5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6" name="Rectangle 5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6" name="Group 574"/>
                  <p:cNvGrpSpPr/>
                  <p:nvPr/>
                </p:nvGrpSpPr>
                <p:grpSpPr bwMode="auto">
                  <a:xfrm>
                    <a:off x="0" y="9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77" name="Rectangle 5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8" name="Rectangle 5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9" name="Rectangle 5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0" name="Rectangle 5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1" name="Rectangle 5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2" name="Rectangle 5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3" name="Rectangle 5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4" name="Rectangle 5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5" name="Rectangle 5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6" name="Rectangle 5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7" name="Group 585"/>
                  <p:cNvGrpSpPr/>
                  <p:nvPr/>
                </p:nvGrpSpPr>
                <p:grpSpPr bwMode="auto">
                  <a:xfrm>
                    <a:off x="0" y="192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67" name="Rectangle 5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8" name="Rectangle 5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9" name="Rectangle 5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0" name="Rectangle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1" name="Rectangle 5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2" name="Rectangle 5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3" name="Rectangle 5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4" name="Rectangle 5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5" name="Rectangle 5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6" name="Rectangle 5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58" name="Group 596"/>
                  <p:cNvGrpSpPr/>
                  <p:nvPr/>
                </p:nvGrpSpPr>
                <p:grpSpPr bwMode="auto">
                  <a:xfrm>
                    <a:off x="4800" y="0"/>
                    <a:ext cx="480" cy="3840"/>
                    <a:chOff x="0" y="0"/>
                    <a:chExt cx="480" cy="3840"/>
                  </a:xfrm>
                </p:grpSpPr>
                <p:sp>
                  <p:nvSpPr>
                    <p:cNvPr id="259" name="Rectangle 5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0" name="Rectangle 5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3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1" name="Rectangle 5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2" name="Rectangle 6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92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3" name="Rectangle 6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44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4" name="Rectangle 6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5" name="Rectangle 6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8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6" name="Rectangle 6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40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51" name="Group 605"/>
              <p:cNvGrpSpPr/>
              <p:nvPr/>
            </p:nvGrpSpPr>
            <p:grpSpPr bwMode="auto">
              <a:xfrm>
                <a:off x="901" y="0"/>
                <a:ext cx="4920" cy="6197"/>
                <a:chOff x="0" y="0"/>
                <a:chExt cx="4920" cy="6197"/>
              </a:xfrm>
            </p:grpSpPr>
            <p:grpSp>
              <p:nvGrpSpPr>
                <p:cNvPr id="52" name="Group 606"/>
                <p:cNvGrpSpPr/>
                <p:nvPr/>
              </p:nvGrpSpPr>
              <p:grpSpPr bwMode="auto">
                <a:xfrm>
                  <a:off x="0" y="0"/>
                  <a:ext cx="4921" cy="4157"/>
                  <a:chOff x="0" y="0"/>
                  <a:chExt cx="5280" cy="3840"/>
                </a:xfrm>
              </p:grpSpPr>
              <p:grpSp>
                <p:nvGrpSpPr>
                  <p:cNvPr id="151" name="Group 607"/>
                  <p:cNvGrpSpPr/>
                  <p:nvPr/>
                </p:nvGrpSpPr>
                <p:grpSpPr bwMode="auto">
                  <a:xfrm>
                    <a:off x="0" y="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38" name="Rectangle 6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9" name="Rectangle 6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0" name="Rectangle 6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1" name="Rectangle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2" name="Rectangle 6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3" name="Rectangle 6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4" name="Rectangle 6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5" name="Rectangle 6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6" name="Rectangle 6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7" name="Rectangle 6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2" name="Group 618"/>
                  <p:cNvGrpSpPr/>
                  <p:nvPr/>
                </p:nvGrpSpPr>
                <p:grpSpPr bwMode="auto">
                  <a:xfrm>
                    <a:off x="0" y="4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28" name="Rectangle 6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9" name="Rectangle 6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0" name="Rectangle 6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1" name="Rectangle 6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2" name="Rectangle 6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3" name="Rectangle 6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4" name="Rectangle 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5" name="Rectangle 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6" name="Rectangle 6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37" name="Rectangle 6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3" name="Group 629"/>
                  <p:cNvGrpSpPr/>
                  <p:nvPr/>
                </p:nvGrpSpPr>
                <p:grpSpPr bwMode="auto">
                  <a:xfrm>
                    <a:off x="0" y="28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18" name="Rectangle 6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9" name="Rectangle 6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0" name="Rectangle 6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1" name="Rectangle 6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2" name="Rectangle 6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3" name="Rectangle 6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4" name="Rectangle 6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5" name="Rectangle 6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6" name="Rectangle 6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7" name="Rectangle 6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4" name="Group 640"/>
                  <p:cNvGrpSpPr/>
                  <p:nvPr/>
                </p:nvGrpSpPr>
                <p:grpSpPr bwMode="auto">
                  <a:xfrm>
                    <a:off x="0" y="144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208" name="Rectangle 6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9" name="Rectangle 6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0" name="Rectangle 6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1" name="Rectangle 6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2" name="Rectangle 6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3" name="Rectangle 6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4" name="Rectangle 6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5" name="Rectangle 6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6" name="Rectangle 6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7" name="Rectangle 6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5" name="Group 651"/>
                  <p:cNvGrpSpPr/>
                  <p:nvPr/>
                </p:nvGrpSpPr>
                <p:grpSpPr bwMode="auto">
                  <a:xfrm>
                    <a:off x="0" y="33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98" name="Rectangle 6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9" name="Rectangle 6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0" name="Rectangle 6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1" name="Rectangle 6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2" name="Rectangle 6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3" name="Rectangle 6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4" name="Rectangle 6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5" name="Rectangle 6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6" name="Rectangle 6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07" name="Rectangle 6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6" name="Group 662"/>
                  <p:cNvGrpSpPr/>
                  <p:nvPr/>
                </p:nvGrpSpPr>
                <p:grpSpPr bwMode="auto">
                  <a:xfrm>
                    <a:off x="0" y="240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88" name="Rectangle 6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9" name="Rectangle 6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0" name="Rectangl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1" name="Rectangle 6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2" name="Rectangle 6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3" name="Rectangle 6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4" name="Rectangle 6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5" name="Rectangle 6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6" name="Rectangle 6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97" name="Rectangle 6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7" name="Group 673"/>
                  <p:cNvGrpSpPr/>
                  <p:nvPr/>
                </p:nvGrpSpPr>
                <p:grpSpPr bwMode="auto">
                  <a:xfrm>
                    <a:off x="0" y="9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78" name="Rectangle 6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9" name="Rectangle 6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0" name="Rectangle 6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1" name="Rectangle 6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2" name="Rectangle 6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3" name="Rectangle 6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4" name="Rectangle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5" name="Rectangle 6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6" name="Rectangle 6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87" name="Rectangle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8" name="Group 684"/>
                  <p:cNvGrpSpPr/>
                  <p:nvPr/>
                </p:nvGrpSpPr>
                <p:grpSpPr bwMode="auto">
                  <a:xfrm>
                    <a:off x="0" y="192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68" name="Rectangle 6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9" name="Rectangle 6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0" name="Rectangle 6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1" name="Rectangle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2" name="Rectangle 6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3" name="Rectangle 6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4" name="Rectangle 6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5" name="Rectangle 6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6" name="Rectangle 6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77" name="Rectangle 6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9" name="Group 695"/>
                  <p:cNvGrpSpPr/>
                  <p:nvPr/>
                </p:nvGrpSpPr>
                <p:grpSpPr bwMode="auto">
                  <a:xfrm>
                    <a:off x="4800" y="0"/>
                    <a:ext cx="480" cy="3840"/>
                    <a:chOff x="0" y="0"/>
                    <a:chExt cx="480" cy="3840"/>
                  </a:xfrm>
                </p:grpSpPr>
                <p:sp>
                  <p:nvSpPr>
                    <p:cNvPr id="160" name="Rectangle 6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1" name="Rectangle 6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3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2" name="Rectangle 6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3" name="Rectangle 6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92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4" name="Rectangle 7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44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5" name="Rectangle 7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6" name="Rectangle 7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8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7" name="Rectangle 7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40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bevel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53" name="Group 704"/>
                <p:cNvGrpSpPr/>
                <p:nvPr/>
              </p:nvGrpSpPr>
              <p:grpSpPr bwMode="auto">
                <a:xfrm>
                  <a:off x="0" y="2041"/>
                  <a:ext cx="4921" cy="4157"/>
                  <a:chOff x="0" y="0"/>
                  <a:chExt cx="5280" cy="3840"/>
                </a:xfrm>
              </p:grpSpPr>
              <p:grpSp>
                <p:nvGrpSpPr>
                  <p:cNvPr id="54" name="Group 705"/>
                  <p:cNvGrpSpPr/>
                  <p:nvPr/>
                </p:nvGrpSpPr>
                <p:grpSpPr bwMode="auto">
                  <a:xfrm>
                    <a:off x="0" y="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41" name="Rectangle 7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2" name="Rectangle 7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3" name="Rectangle 7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4" name="Rectangle 7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5" name="Rectangle 7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6" name="Rectangle 7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7" name="Rectangle 7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8" name="Rectangle 7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9" name="Rectangle 7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0" name="Rectangle 7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5" name="Group 716"/>
                  <p:cNvGrpSpPr/>
                  <p:nvPr/>
                </p:nvGrpSpPr>
                <p:grpSpPr bwMode="auto">
                  <a:xfrm>
                    <a:off x="0" y="4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31" name="Rectangle 7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2" name="Rectangle 7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3" name="Rectangle 7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4" name="Rectangle 7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5" name="Rectangle 7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6" name="Rectangle 7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7" name="Rectangle 7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8" name="Rectangle 7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9" name="Rectangle 7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0" name="Rectangle 7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6" name="Group 727"/>
                  <p:cNvGrpSpPr/>
                  <p:nvPr/>
                </p:nvGrpSpPr>
                <p:grpSpPr bwMode="auto">
                  <a:xfrm>
                    <a:off x="0" y="288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21" name="Rectangle 7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2" name="Rectangle 7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3" name="Rectangle 7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4" name="Rectangle 7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5" name="Rectangle 7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6" name="Rectangle 7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7" name="Rectangle 7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8" name="Rectangle 7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9" name="Rectangle 7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0" name="Rectangle 7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7" name="Group 738"/>
                  <p:cNvGrpSpPr/>
                  <p:nvPr/>
                </p:nvGrpSpPr>
                <p:grpSpPr bwMode="auto">
                  <a:xfrm>
                    <a:off x="0" y="144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11" name="Rectangle 7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2" name="Rectangle 7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3" name="Rectangle 7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4" name="Rectangle 7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5" name="Rectangle 7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6" name="Rectangle 7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7" name="Rectangle 7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8" name="Rectangle 7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9" name="Rectangle 7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0" name="Rectangle 7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8" name="Group 749"/>
                  <p:cNvGrpSpPr/>
                  <p:nvPr/>
                </p:nvGrpSpPr>
                <p:grpSpPr bwMode="auto">
                  <a:xfrm>
                    <a:off x="0" y="33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101" name="Rectangle 7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2" name="Rectangle 7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3" name="Rectangle 7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4" name="Rectangle 7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5" name="Rectangle 7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6" name="Rectangle 7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7" name="Rectangle 7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8" name="Rectangle 7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9" name="Rectangle 7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0" name="Rectangle 7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9" name="Group 760"/>
                  <p:cNvGrpSpPr/>
                  <p:nvPr/>
                </p:nvGrpSpPr>
                <p:grpSpPr bwMode="auto">
                  <a:xfrm>
                    <a:off x="0" y="240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91" name="Rectangle 7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2" name="Rectangle 7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3" name="Rectangle 7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4" name="Rectangle 7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" name="Rectangle 7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6" name="Rectangle 7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7" name="Rectangle 7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8" name="Rectangle 7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9" name="Rectangle 7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0" name="Rectangle 7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60" name="Group 771"/>
                  <p:cNvGrpSpPr/>
                  <p:nvPr/>
                </p:nvGrpSpPr>
                <p:grpSpPr bwMode="auto">
                  <a:xfrm>
                    <a:off x="0" y="96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81" name="Rectangle 7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2" name="Rectangle 7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3" name="Rectangle 7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4" name="Rectangle 7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5" name="Rectangle 7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6" name="Rectangle 7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7" name="Rectangle 7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8" name="Rectangle 7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9" name="Rectangle 7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0" name="Rectangle 7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61" name="Group 782"/>
                  <p:cNvGrpSpPr/>
                  <p:nvPr/>
                </p:nvGrpSpPr>
                <p:grpSpPr bwMode="auto">
                  <a:xfrm>
                    <a:off x="0" y="1920"/>
                    <a:ext cx="4800" cy="480"/>
                    <a:chOff x="0" y="0"/>
                    <a:chExt cx="4800" cy="480"/>
                  </a:xfrm>
                </p:grpSpPr>
                <p:sp>
                  <p:nvSpPr>
                    <p:cNvPr id="71" name="Rectangle 7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2" name="Rectangle 7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3" name="Rectangle 7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4" name="Rectangle 7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5" name="Rectangle 7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6" name="Rectangle 7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4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7" name="Rectangle 7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8" name="Rectangle 7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9" name="Rectangle 7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0" name="Rectangle 7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62" name="Group 793"/>
                  <p:cNvGrpSpPr/>
                  <p:nvPr/>
                </p:nvGrpSpPr>
                <p:grpSpPr bwMode="auto">
                  <a:xfrm>
                    <a:off x="4800" y="0"/>
                    <a:ext cx="480" cy="3840"/>
                    <a:chOff x="0" y="0"/>
                    <a:chExt cx="480" cy="3840"/>
                  </a:xfrm>
                </p:grpSpPr>
                <p:sp>
                  <p:nvSpPr>
                    <p:cNvPr id="63" name="Rectangle 7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4" name="Rectangle 7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3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5" name="Rectangle 7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6" name="Rectangle 7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92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7" name="Rectangle 7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44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8" name="Rectangle 7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6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9" name="Rectangle 8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88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0" name="Rectangle 8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400"/>
                      <a:ext cx="480" cy="4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</p:grpSp>
        <p:sp>
          <p:nvSpPr>
            <p:cNvPr id="23" name="Line 802"/>
            <p:cNvSpPr>
              <a:spLocks noChangeShapeType="1"/>
            </p:cNvSpPr>
            <p:nvPr/>
          </p:nvSpPr>
          <p:spPr bwMode="auto">
            <a:xfrm>
              <a:off x="2695" y="85"/>
              <a:ext cx="0" cy="52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Line 803"/>
            <p:cNvSpPr>
              <a:spLocks noChangeShapeType="1"/>
            </p:cNvSpPr>
            <p:nvPr/>
          </p:nvSpPr>
          <p:spPr bwMode="auto">
            <a:xfrm flipH="1">
              <a:off x="1913" y="430"/>
              <a:ext cx="782" cy="43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Line 804"/>
            <p:cNvSpPr>
              <a:spLocks noChangeShapeType="1"/>
            </p:cNvSpPr>
            <p:nvPr/>
          </p:nvSpPr>
          <p:spPr bwMode="auto">
            <a:xfrm flipH="1">
              <a:off x="1911" y="859"/>
              <a:ext cx="347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Line 805"/>
            <p:cNvSpPr>
              <a:spLocks noChangeShapeType="1"/>
            </p:cNvSpPr>
            <p:nvPr/>
          </p:nvSpPr>
          <p:spPr bwMode="auto">
            <a:xfrm flipH="1">
              <a:off x="3041" y="859"/>
              <a:ext cx="347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Line 806"/>
            <p:cNvSpPr>
              <a:spLocks noChangeShapeType="1"/>
            </p:cNvSpPr>
            <p:nvPr/>
          </p:nvSpPr>
          <p:spPr bwMode="auto">
            <a:xfrm flipH="1" flipV="1">
              <a:off x="2694" y="429"/>
              <a:ext cx="766" cy="45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Line 807"/>
            <p:cNvSpPr>
              <a:spLocks noChangeShapeType="1"/>
            </p:cNvSpPr>
            <p:nvPr/>
          </p:nvSpPr>
          <p:spPr bwMode="auto">
            <a:xfrm flipH="1">
              <a:off x="3041" y="1720"/>
              <a:ext cx="784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Line 808"/>
            <p:cNvSpPr>
              <a:spLocks noChangeShapeType="1"/>
            </p:cNvSpPr>
            <p:nvPr/>
          </p:nvSpPr>
          <p:spPr bwMode="auto">
            <a:xfrm flipH="1">
              <a:off x="1563" y="861"/>
              <a:ext cx="755" cy="85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809"/>
            <p:cNvSpPr>
              <a:spLocks noChangeShapeType="1"/>
            </p:cNvSpPr>
            <p:nvPr/>
          </p:nvSpPr>
          <p:spPr bwMode="auto">
            <a:xfrm flipH="1" flipV="1">
              <a:off x="3042" y="858"/>
              <a:ext cx="784" cy="8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Line 810"/>
            <p:cNvSpPr>
              <a:spLocks noChangeShapeType="1"/>
            </p:cNvSpPr>
            <p:nvPr/>
          </p:nvSpPr>
          <p:spPr bwMode="auto">
            <a:xfrm flipH="1">
              <a:off x="1564" y="1719"/>
              <a:ext cx="784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Line 811"/>
            <p:cNvSpPr>
              <a:spLocks noChangeShapeType="1"/>
            </p:cNvSpPr>
            <p:nvPr/>
          </p:nvSpPr>
          <p:spPr bwMode="auto">
            <a:xfrm flipH="1">
              <a:off x="2347" y="3954"/>
              <a:ext cx="696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Line 812"/>
            <p:cNvSpPr>
              <a:spLocks noChangeShapeType="1"/>
            </p:cNvSpPr>
            <p:nvPr/>
          </p:nvSpPr>
          <p:spPr bwMode="auto">
            <a:xfrm flipH="1">
              <a:off x="1128" y="1767"/>
              <a:ext cx="1189" cy="89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Line 813"/>
            <p:cNvSpPr>
              <a:spLocks noChangeShapeType="1"/>
            </p:cNvSpPr>
            <p:nvPr/>
          </p:nvSpPr>
          <p:spPr bwMode="auto">
            <a:xfrm flipH="1" flipV="1">
              <a:off x="3042" y="1764"/>
              <a:ext cx="1154" cy="844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Line 814"/>
            <p:cNvSpPr>
              <a:spLocks noChangeShapeType="1"/>
            </p:cNvSpPr>
            <p:nvPr/>
          </p:nvSpPr>
          <p:spPr bwMode="auto">
            <a:xfrm flipH="1">
              <a:off x="1129" y="2664"/>
              <a:ext cx="1217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815"/>
            <p:cNvSpPr>
              <a:spLocks noChangeShapeType="1"/>
            </p:cNvSpPr>
            <p:nvPr/>
          </p:nvSpPr>
          <p:spPr bwMode="auto">
            <a:xfrm flipV="1">
              <a:off x="2331" y="2664"/>
              <a:ext cx="16" cy="130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816"/>
            <p:cNvSpPr txBox="1">
              <a:spLocks noChangeArrowheads="1"/>
            </p:cNvSpPr>
            <p:nvPr/>
          </p:nvSpPr>
          <p:spPr bwMode="auto">
            <a:xfrm>
              <a:off x="1426" y="429"/>
              <a:ext cx="688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3" name="Text Box 817"/>
            <p:cNvSpPr txBox="1">
              <a:spLocks noChangeArrowheads="1"/>
            </p:cNvSpPr>
            <p:nvPr/>
          </p:nvSpPr>
          <p:spPr bwMode="auto">
            <a:xfrm>
              <a:off x="3348" y="414"/>
              <a:ext cx="1206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′</a:t>
              </a:r>
            </a:p>
          </p:txBody>
        </p:sp>
        <p:sp>
          <p:nvSpPr>
            <p:cNvPr id="44" name="Text Box 818"/>
            <p:cNvSpPr txBox="1">
              <a:spLocks noChangeArrowheads="1"/>
            </p:cNvSpPr>
            <p:nvPr/>
          </p:nvSpPr>
          <p:spPr bwMode="auto">
            <a:xfrm>
              <a:off x="1035" y="1413"/>
              <a:ext cx="688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819"/>
            <p:cNvSpPr txBox="1">
              <a:spLocks noChangeArrowheads="1"/>
            </p:cNvSpPr>
            <p:nvPr/>
          </p:nvSpPr>
          <p:spPr bwMode="auto">
            <a:xfrm>
              <a:off x="3826" y="1375"/>
              <a:ext cx="1178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′</a:t>
              </a:r>
            </a:p>
          </p:txBody>
        </p:sp>
        <p:sp>
          <p:nvSpPr>
            <p:cNvPr id="46" name="Text Box 820"/>
            <p:cNvSpPr txBox="1">
              <a:spLocks noChangeArrowheads="1"/>
            </p:cNvSpPr>
            <p:nvPr/>
          </p:nvSpPr>
          <p:spPr bwMode="auto">
            <a:xfrm>
              <a:off x="521" y="2406"/>
              <a:ext cx="688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821"/>
            <p:cNvSpPr txBox="1">
              <a:spLocks noChangeArrowheads="1"/>
            </p:cNvSpPr>
            <p:nvPr/>
          </p:nvSpPr>
          <p:spPr bwMode="auto">
            <a:xfrm>
              <a:off x="4259" y="2406"/>
              <a:ext cx="970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′</a:t>
              </a:r>
            </a:p>
          </p:txBody>
        </p:sp>
        <p:sp>
          <p:nvSpPr>
            <p:cNvPr id="48" name="Text Box 822"/>
            <p:cNvSpPr txBox="1">
              <a:spLocks noChangeArrowheads="1"/>
            </p:cNvSpPr>
            <p:nvPr/>
          </p:nvSpPr>
          <p:spPr bwMode="auto">
            <a:xfrm>
              <a:off x="1824" y="3610"/>
              <a:ext cx="689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 Box 823"/>
            <p:cNvSpPr txBox="1">
              <a:spLocks noChangeArrowheads="1"/>
            </p:cNvSpPr>
            <p:nvPr/>
          </p:nvSpPr>
          <p:spPr bwMode="auto">
            <a:xfrm>
              <a:off x="2956" y="3610"/>
              <a:ext cx="1261" cy="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zh-CN" altLang="en-US" sz="20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′</a:t>
              </a:r>
            </a:p>
          </p:txBody>
        </p:sp>
      </p:grpSp>
      <p:sp>
        <p:nvSpPr>
          <p:cNvPr id="836" name="Line 824"/>
          <p:cNvSpPr>
            <a:spLocks noChangeShapeType="1"/>
          </p:cNvSpPr>
          <p:nvPr/>
        </p:nvSpPr>
        <p:spPr bwMode="auto">
          <a:xfrm>
            <a:off x="2195909" y="3285976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7" name="Line 825"/>
          <p:cNvSpPr>
            <a:spLocks noChangeShapeType="1"/>
          </p:cNvSpPr>
          <p:nvPr/>
        </p:nvSpPr>
        <p:spPr bwMode="auto">
          <a:xfrm>
            <a:off x="2195909" y="3285976"/>
            <a:ext cx="0" cy="863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8" name="矩形 837"/>
          <p:cNvSpPr/>
          <p:nvPr/>
        </p:nvSpPr>
        <p:spPr>
          <a:xfrm>
            <a:off x="3500430" y="2207766"/>
            <a:ext cx="5434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B'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到对称轴的距离都是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个小格。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39" name="矩形 838"/>
          <p:cNvSpPr/>
          <p:nvPr/>
        </p:nvSpPr>
        <p:spPr>
          <a:xfrm>
            <a:off x="3500430" y="3140968"/>
            <a:ext cx="5434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C'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到对称轴的距离都是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个小格。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0" name="矩形 839"/>
          <p:cNvSpPr/>
          <p:nvPr/>
        </p:nvSpPr>
        <p:spPr>
          <a:xfrm>
            <a:off x="3535196" y="4151982"/>
            <a:ext cx="5434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与点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D'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到对称轴的距离都是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个小格。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1" name="矩形 840"/>
          <p:cNvSpPr/>
          <p:nvPr/>
        </p:nvSpPr>
        <p:spPr>
          <a:xfrm>
            <a:off x="3535195" y="5148481"/>
            <a:ext cx="54344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把没画的部分画完整。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2" name="Text Box 42"/>
          <p:cNvSpPr txBox="1">
            <a:spLocks noChangeArrowheads="1"/>
          </p:cNvSpPr>
          <p:nvPr/>
        </p:nvSpPr>
        <p:spPr bwMode="auto">
          <a:xfrm>
            <a:off x="4786314" y="1706554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3" name="Text Box 42"/>
          <p:cNvSpPr txBox="1">
            <a:spLocks noChangeArrowheads="1"/>
          </p:cNvSpPr>
          <p:nvPr/>
        </p:nvSpPr>
        <p:spPr bwMode="auto">
          <a:xfrm>
            <a:off x="4786314" y="2712364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4" name="Text Box 42"/>
          <p:cNvSpPr txBox="1">
            <a:spLocks noChangeArrowheads="1"/>
          </p:cNvSpPr>
          <p:nvPr/>
        </p:nvSpPr>
        <p:spPr bwMode="auto">
          <a:xfrm>
            <a:off x="4786314" y="3635380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5" name="Text Box 42"/>
          <p:cNvSpPr txBox="1">
            <a:spLocks noChangeArrowheads="1"/>
          </p:cNvSpPr>
          <p:nvPr/>
        </p:nvSpPr>
        <p:spPr bwMode="auto">
          <a:xfrm>
            <a:off x="5214942" y="4649762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6" grpId="0" animBg="1"/>
      <p:bldP spid="8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2844" y="1044025"/>
            <a:ext cx="92223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如图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这些图案是轴对称图形的有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4780151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A.4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23" name="矩形 22"/>
          <p:cNvSpPr/>
          <p:nvPr/>
        </p:nvSpPr>
        <p:spPr>
          <a:xfrm>
            <a:off x="2994960" y="4779494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B.3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24" name="矩形 23"/>
          <p:cNvSpPr/>
          <p:nvPr/>
        </p:nvSpPr>
        <p:spPr>
          <a:xfrm>
            <a:off x="5076056" y="4788441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C.2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25" name="矩形 24"/>
          <p:cNvSpPr/>
          <p:nvPr/>
        </p:nvSpPr>
        <p:spPr>
          <a:xfrm>
            <a:off x="7243432" y="4787784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D.1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7700383" y="1049362"/>
            <a:ext cx="544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7" name="oo177_1.jpg" descr="id:2147509781;FounderCES"/>
          <p:cNvPicPr/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5429" y="2276872"/>
            <a:ext cx="7957011" cy="17281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571472" y="571480"/>
            <a:ext cx="72408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难点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画出下面每个图形的另一半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使它们成为轴对称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图形。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846" name="Group 6"/>
          <p:cNvGrpSpPr/>
          <p:nvPr/>
        </p:nvGrpSpPr>
        <p:grpSpPr bwMode="auto">
          <a:xfrm>
            <a:off x="683568" y="2204864"/>
            <a:ext cx="7423150" cy="3240087"/>
            <a:chOff x="0" y="0"/>
            <a:chExt cx="11692" cy="5102"/>
          </a:xfrm>
        </p:grpSpPr>
        <p:grpSp>
          <p:nvGrpSpPr>
            <p:cNvPr id="847" name="Group 7"/>
            <p:cNvGrpSpPr/>
            <p:nvPr/>
          </p:nvGrpSpPr>
          <p:grpSpPr bwMode="auto">
            <a:xfrm>
              <a:off x="0" y="0"/>
              <a:ext cx="11692" cy="5103"/>
              <a:chOff x="0" y="0"/>
              <a:chExt cx="11579" cy="4950"/>
            </a:xfrm>
          </p:grpSpPr>
          <p:grpSp>
            <p:nvGrpSpPr>
              <p:cNvPr id="858" name="Group 8"/>
              <p:cNvGrpSpPr/>
              <p:nvPr/>
            </p:nvGrpSpPr>
            <p:grpSpPr bwMode="auto">
              <a:xfrm>
                <a:off x="455" y="0"/>
                <a:ext cx="5149" cy="4950"/>
                <a:chOff x="0" y="0"/>
                <a:chExt cx="5280" cy="3840"/>
              </a:xfrm>
            </p:grpSpPr>
            <p:grpSp>
              <p:nvGrpSpPr>
                <p:cNvPr id="1153" name="Group 9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1240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8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4" name="Group 20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1230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1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5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6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9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5" name="Group 31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1220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2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5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6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6" name="Group 42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1210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4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7" name="Group 53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1200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1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2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3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4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5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6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7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8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8" name="Group 64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1190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1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2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3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4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5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6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7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8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9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9" name="Group 75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1180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1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2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3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4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5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7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8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9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60" name="Group 86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1170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1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2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3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4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5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6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7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8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9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61" name="Group 97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1162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3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4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5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6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7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8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9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bevel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59" name="Group 106"/>
              <p:cNvGrpSpPr/>
              <p:nvPr/>
            </p:nvGrpSpPr>
            <p:grpSpPr bwMode="auto">
              <a:xfrm>
                <a:off x="6431" y="0"/>
                <a:ext cx="5149" cy="4950"/>
                <a:chOff x="0" y="0"/>
                <a:chExt cx="5280" cy="3840"/>
              </a:xfrm>
            </p:grpSpPr>
            <p:grpSp>
              <p:nvGrpSpPr>
                <p:cNvPr id="1056" name="Group 107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1143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4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5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6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7" name="Rectangle 11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8" name="Rectangle 11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9" name="Rectangle 11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0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1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2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57" name="Group 118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1133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4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9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0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1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58" name="Group 129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1123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4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5" name="Rectangle 13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6" name="Rectangle 13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7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8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0" name="Rectangle 13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1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2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59" name="Group 140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1113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4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5" name="Rectangle 14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6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7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8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9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0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1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2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0" name="Group 151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1103" name="Rectangle 15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4" name="Rectangle 153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5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6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7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8" name="Rectangle 157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9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0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1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2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1" name="Group 162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1093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4" name="Rectangle 164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5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7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8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9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0" name="Rectangle 17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1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2" name="Group 173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1083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4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5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6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7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8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9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0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1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2" name="Rectangle 183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3" name="Group 184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1073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4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5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6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7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8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9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0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1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2" name="Rectangle 19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4" name="Group 195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1065" name="Rectangle 19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6" name="Rectangle 19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7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8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9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0" name="Rectangle 2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1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2" name="Rectangle 2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0" name="Group 204"/>
              <p:cNvGrpSpPr/>
              <p:nvPr/>
            </p:nvGrpSpPr>
            <p:grpSpPr bwMode="auto">
              <a:xfrm>
                <a:off x="0" y="0"/>
                <a:ext cx="5149" cy="4950"/>
                <a:chOff x="0" y="0"/>
                <a:chExt cx="5280" cy="3840"/>
              </a:xfrm>
            </p:grpSpPr>
            <p:grpSp>
              <p:nvGrpSpPr>
                <p:cNvPr id="959" name="Group 205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1046" name="Rectangle 2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9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0" name="Rectangle 21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1" name="Rectangle 21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2" name="Rectangle 2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3" name="Rectangle 21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4" name="Rectangle 21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5" name="Rectangle 21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0" name="Group 216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1036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" name="Rectangle 21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" name="Rectangle 22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Rectangle 22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4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5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1" name="Group 227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1026" name="Rectangle 2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Rectangle 22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Rectangle 23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" name="Rectangle 23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Rectangle 23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Rectangle 23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2" name="Rectangle 23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3" name="Rectangle 23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4" name="Rectangle 23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5" name="Rectangle 23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2" name="Group 238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1016" name="Rectangle 23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7" name="Rectangle 240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8" name="Rectangle 241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9" name="Rectangle 24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0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1" name="Rectangle 244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2" name="Rectangle 245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3" name="Rectangle 24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4" name="Rectangle 247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Rectangle 24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3" name="Group 249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1006" name="Rectangle 25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7" name="Rectangle 25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8" name="Rectangle 25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9" name="Rectangle 25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0" name="Rectangle 25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1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2" name="Rectangle 25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3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4" name="Rectangle 25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5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4" name="Group 260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996" name="Rectangle 26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7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8" name="Rectangle 26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9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0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1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2" name="Rectangle 26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3" name="Rectangle 26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4" name="Rectangle 26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5" name="Rectangle 27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5" name="Group 271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986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7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8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9" name="Rectangle 27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0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1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2" name="Rectangle 278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3" name="Rectangle 279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4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5" name="Rectangle 281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6" name="Group 282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976" name="Rectangle 2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7" name="Rectangle 284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8" name="Rectangle 285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9" name="Rectangle 28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0" name="Rectangle 287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1" name="Rectangle 288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2" name="Rectangle 289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3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4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5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7" name="Group 293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968" name="Rectangle 29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9" name="Rectangle 2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0" name="Rectangle 29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1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2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" name="Rectangle 2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4" name="Rectangle 3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5" name="Rectangle 3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1" name="Group 302"/>
              <p:cNvGrpSpPr/>
              <p:nvPr/>
            </p:nvGrpSpPr>
            <p:grpSpPr bwMode="auto">
              <a:xfrm>
                <a:off x="5976" y="0"/>
                <a:ext cx="5149" cy="4950"/>
                <a:chOff x="0" y="0"/>
                <a:chExt cx="5280" cy="3840"/>
              </a:xfrm>
            </p:grpSpPr>
            <p:grpSp>
              <p:nvGrpSpPr>
                <p:cNvPr id="862" name="Group 303"/>
                <p:cNvGrpSpPr/>
                <p:nvPr/>
              </p:nvGrpSpPr>
              <p:grpSpPr bwMode="auto">
                <a:xfrm>
                  <a:off x="0" y="0"/>
                  <a:ext cx="4800" cy="480"/>
                  <a:chOff x="0" y="0"/>
                  <a:chExt cx="4800" cy="480"/>
                </a:xfrm>
              </p:grpSpPr>
              <p:sp>
                <p:nvSpPr>
                  <p:cNvPr id="949" name="Rectangle 3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0" name="Rectangle 305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1" name="Rectangle 306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2" name="Rectangle 30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3" name="Rectangle 308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4" name="Rectangle 309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5" name="Rectangle 310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6" name="Rectangle 31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7" name="Rectangle 312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8" name="Rectangle 313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3" name="Group 314"/>
                <p:cNvGrpSpPr/>
                <p:nvPr/>
              </p:nvGrpSpPr>
              <p:grpSpPr bwMode="auto">
                <a:xfrm>
                  <a:off x="0" y="480"/>
                  <a:ext cx="4800" cy="480"/>
                  <a:chOff x="0" y="0"/>
                  <a:chExt cx="4800" cy="480"/>
                </a:xfrm>
              </p:grpSpPr>
              <p:sp>
                <p:nvSpPr>
                  <p:cNvPr id="93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0" name="Rectangle 316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1" name="Rectangle 317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2" name="Rectangle 31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3" name="Rectangle 319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4" name="Rectangle 320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5" name="Rectangle 321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6" name="Rectangle 32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7" name="Rectangle 323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8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4" name="Group 325"/>
                <p:cNvGrpSpPr/>
                <p:nvPr/>
              </p:nvGrpSpPr>
              <p:grpSpPr bwMode="auto">
                <a:xfrm>
                  <a:off x="0" y="2880"/>
                  <a:ext cx="4800" cy="480"/>
                  <a:chOff x="0" y="0"/>
                  <a:chExt cx="4800" cy="480"/>
                </a:xfrm>
              </p:grpSpPr>
              <p:sp>
                <p:nvSpPr>
                  <p:cNvPr id="929" name="Rectangle 3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0" name="Rectangle 327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1" name="Rectangle 328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2" name="Rectangle 32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3" name="Rectangle 330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4" name="Rectangle 331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5" name="Rectangle 33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6" name="Rectangle 33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7" name="Rectangle 334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8" name="Rectangle 33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5" name="Group 336"/>
                <p:cNvGrpSpPr/>
                <p:nvPr/>
              </p:nvGrpSpPr>
              <p:grpSpPr bwMode="auto">
                <a:xfrm>
                  <a:off x="0" y="1440"/>
                  <a:ext cx="4800" cy="480"/>
                  <a:chOff x="0" y="0"/>
                  <a:chExt cx="4800" cy="480"/>
                </a:xfrm>
              </p:grpSpPr>
              <p:sp>
                <p:nvSpPr>
                  <p:cNvPr id="919" name="Rectangle 33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0" name="Rectangle 338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1" name="Rectangle 339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2" name="Rectangle 34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" name="Rectangle 341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" name="Rectangle 342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5" name="Rectangle 34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6" name="Rectangle 34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7" name="Rectangle 345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8" name="Rectangle 34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6" name="Group 347"/>
                <p:cNvGrpSpPr/>
                <p:nvPr/>
              </p:nvGrpSpPr>
              <p:grpSpPr bwMode="auto">
                <a:xfrm>
                  <a:off x="0" y="3360"/>
                  <a:ext cx="4800" cy="480"/>
                  <a:chOff x="0" y="0"/>
                  <a:chExt cx="4800" cy="480"/>
                </a:xfrm>
              </p:grpSpPr>
              <p:sp>
                <p:nvSpPr>
                  <p:cNvPr id="909" name="Rectangle 34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0" name="Rectangle 349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1" name="Rectangle 350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2" name="Rectangle 35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3" name="Rectangle 352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4" name="Rectangle 35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5" name="Rectangle 354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6" name="Rectangle 35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7" name="Rectangle 356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8" name="Rectangle 35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7" name="Group 358"/>
                <p:cNvGrpSpPr/>
                <p:nvPr/>
              </p:nvGrpSpPr>
              <p:grpSpPr bwMode="auto">
                <a:xfrm>
                  <a:off x="0" y="2400"/>
                  <a:ext cx="4800" cy="480"/>
                  <a:chOff x="0" y="0"/>
                  <a:chExt cx="4800" cy="480"/>
                </a:xfrm>
              </p:grpSpPr>
              <p:sp>
                <p:nvSpPr>
                  <p:cNvPr id="899" name="Rectangle 35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0" name="Rectangle 360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1" name="Rectangle 361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2" name="Rectangle 36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3" name="Rectangle 363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4" name="Rectangle 364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5" name="Rectangle 365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6" name="Rectangle 36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7" name="Rectangle 367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8" name="Rectangle 36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8" name="Group 369"/>
                <p:cNvGrpSpPr/>
                <p:nvPr/>
              </p:nvGrpSpPr>
              <p:grpSpPr bwMode="auto">
                <a:xfrm>
                  <a:off x="0" y="960"/>
                  <a:ext cx="4800" cy="480"/>
                  <a:chOff x="0" y="0"/>
                  <a:chExt cx="4800" cy="480"/>
                </a:xfrm>
              </p:grpSpPr>
              <p:sp>
                <p:nvSpPr>
                  <p:cNvPr id="889" name="Rectangle 37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0" name="Rectangle 371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1" name="Rectangle 372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2" name="Rectangle 37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3" name="Rectangle 374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4" name="Rectangle 375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5" name="Rectangle 37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6" name="Rectangle 37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7" name="Rectangle 378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8" name="Rectangle 37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9" name="Group 380"/>
                <p:cNvGrpSpPr/>
                <p:nvPr/>
              </p:nvGrpSpPr>
              <p:grpSpPr bwMode="auto">
                <a:xfrm>
                  <a:off x="0" y="1920"/>
                  <a:ext cx="4800" cy="480"/>
                  <a:chOff x="0" y="0"/>
                  <a:chExt cx="4800" cy="480"/>
                </a:xfrm>
              </p:grpSpPr>
              <p:sp>
                <p:nvSpPr>
                  <p:cNvPr id="879" name="Rectangle 3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0" name="Rectangle 382"/>
                  <p:cNvSpPr>
                    <a:spLocks noChangeArrowheads="1"/>
                  </p:cNvSpPr>
                  <p:nvPr/>
                </p:nvSpPr>
                <p:spPr bwMode="auto">
                  <a:xfrm>
                    <a:off x="4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1" name="Rectangle 38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2" name="Rectangle 38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3" name="Rectangle 385"/>
                  <p:cNvSpPr>
                    <a:spLocks noChangeArrowheads="1"/>
                  </p:cNvSpPr>
                  <p:nvPr/>
                </p:nvSpPr>
                <p:spPr bwMode="auto">
                  <a:xfrm>
                    <a:off x="19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4" name="Rectangle 38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5" name="Rectangle 387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6" name="Rectangle 38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7" name="Rectangle 389"/>
                  <p:cNvSpPr>
                    <a:spLocks noChangeArrowheads="1"/>
                  </p:cNvSpPr>
                  <p:nvPr/>
                </p:nvSpPr>
                <p:spPr bwMode="auto">
                  <a:xfrm>
                    <a:off x="336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8" name="Rectangle 39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70" name="Group 391"/>
                <p:cNvGrpSpPr/>
                <p:nvPr/>
              </p:nvGrpSpPr>
              <p:grpSpPr bwMode="auto">
                <a:xfrm>
                  <a:off x="4800" y="0"/>
                  <a:ext cx="480" cy="3840"/>
                  <a:chOff x="0" y="0"/>
                  <a:chExt cx="480" cy="3840"/>
                </a:xfrm>
              </p:grpSpPr>
              <p:sp>
                <p:nvSpPr>
                  <p:cNvPr id="871" name="Rectangle 3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2" name="Rectangle 39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3" name="Rectangle 39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4" name="Rectangle 3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92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5" name="Rectangle 39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6" name="Rectangle 39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7" name="Rectangle 3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88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8" name="Rectangle 3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0"/>
                    <a:ext cx="480" cy="4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848" name="Line 400"/>
            <p:cNvSpPr>
              <a:spLocks noChangeShapeType="1"/>
            </p:cNvSpPr>
            <p:nvPr/>
          </p:nvSpPr>
          <p:spPr bwMode="auto">
            <a:xfrm>
              <a:off x="2836" y="1"/>
              <a:ext cx="1" cy="498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9" name="Line 401"/>
            <p:cNvSpPr>
              <a:spLocks noChangeShapeType="1"/>
            </p:cNvSpPr>
            <p:nvPr/>
          </p:nvSpPr>
          <p:spPr bwMode="auto">
            <a:xfrm>
              <a:off x="8905" y="21"/>
              <a:ext cx="1" cy="498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" name="Line 402"/>
            <p:cNvSpPr>
              <a:spLocks noChangeShapeType="1"/>
            </p:cNvSpPr>
            <p:nvPr/>
          </p:nvSpPr>
          <p:spPr bwMode="auto">
            <a:xfrm flipH="1">
              <a:off x="1020" y="680"/>
              <a:ext cx="1815" cy="124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1" name="Line 403"/>
            <p:cNvSpPr>
              <a:spLocks noChangeShapeType="1"/>
            </p:cNvSpPr>
            <p:nvPr/>
          </p:nvSpPr>
          <p:spPr bwMode="auto">
            <a:xfrm>
              <a:off x="1928" y="1929"/>
              <a:ext cx="1" cy="192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2" name="Line 404"/>
            <p:cNvSpPr>
              <a:spLocks noChangeShapeType="1"/>
            </p:cNvSpPr>
            <p:nvPr/>
          </p:nvSpPr>
          <p:spPr bwMode="auto">
            <a:xfrm>
              <a:off x="908" y="1928"/>
              <a:ext cx="10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3" name="Line 405"/>
            <p:cNvSpPr>
              <a:spLocks noChangeShapeType="1"/>
            </p:cNvSpPr>
            <p:nvPr/>
          </p:nvSpPr>
          <p:spPr bwMode="auto">
            <a:xfrm>
              <a:off x="1927" y="3829"/>
              <a:ext cx="908" cy="2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4" name="Line 406"/>
            <p:cNvSpPr>
              <a:spLocks noChangeShapeType="1"/>
            </p:cNvSpPr>
            <p:nvPr/>
          </p:nvSpPr>
          <p:spPr bwMode="auto">
            <a:xfrm flipH="1">
              <a:off x="7937" y="1928"/>
              <a:ext cx="908" cy="67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5" name="Line 407"/>
            <p:cNvSpPr>
              <a:spLocks noChangeShapeType="1"/>
            </p:cNvSpPr>
            <p:nvPr/>
          </p:nvSpPr>
          <p:spPr bwMode="auto">
            <a:xfrm flipH="1">
              <a:off x="6917" y="660"/>
              <a:ext cx="978" cy="126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6" name="Line 408"/>
            <p:cNvSpPr>
              <a:spLocks noChangeShapeType="1"/>
            </p:cNvSpPr>
            <p:nvPr/>
          </p:nvSpPr>
          <p:spPr bwMode="auto">
            <a:xfrm flipH="1" flipV="1">
              <a:off x="7896" y="662"/>
              <a:ext cx="907" cy="124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7" name="Line 409"/>
            <p:cNvSpPr>
              <a:spLocks noChangeShapeType="1"/>
            </p:cNvSpPr>
            <p:nvPr/>
          </p:nvSpPr>
          <p:spPr bwMode="auto">
            <a:xfrm>
              <a:off x="6917" y="1928"/>
              <a:ext cx="1020" cy="68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50" name="Line 413"/>
          <p:cNvSpPr>
            <a:spLocks noChangeShapeType="1"/>
          </p:cNvSpPr>
          <p:nvPr/>
        </p:nvSpPr>
        <p:spPr bwMode="auto">
          <a:xfrm>
            <a:off x="2482206" y="2636664"/>
            <a:ext cx="1223962" cy="7921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1" name="Line 414"/>
          <p:cNvSpPr>
            <a:spLocks noChangeShapeType="1"/>
          </p:cNvSpPr>
          <p:nvPr/>
        </p:nvSpPr>
        <p:spPr bwMode="auto">
          <a:xfrm>
            <a:off x="3058468" y="3428826"/>
            <a:ext cx="5762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2" name="Line 415"/>
          <p:cNvSpPr>
            <a:spLocks noChangeShapeType="1"/>
          </p:cNvSpPr>
          <p:nvPr/>
        </p:nvSpPr>
        <p:spPr bwMode="auto">
          <a:xfrm>
            <a:off x="3058468" y="3428826"/>
            <a:ext cx="0" cy="12239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3" name="Line 416"/>
          <p:cNvSpPr>
            <a:spLocks noChangeShapeType="1"/>
          </p:cNvSpPr>
          <p:nvPr/>
        </p:nvSpPr>
        <p:spPr bwMode="auto">
          <a:xfrm flipH="1" flipV="1">
            <a:off x="2482206" y="4652789"/>
            <a:ext cx="576262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4" name="Line 417"/>
          <p:cNvSpPr>
            <a:spLocks noChangeShapeType="1"/>
          </p:cNvSpPr>
          <p:nvPr/>
        </p:nvSpPr>
        <p:spPr bwMode="auto">
          <a:xfrm flipH="1">
            <a:off x="6371581" y="2565226"/>
            <a:ext cx="503237" cy="7921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5" name="Line 418"/>
          <p:cNvSpPr>
            <a:spLocks noChangeShapeType="1"/>
          </p:cNvSpPr>
          <p:nvPr/>
        </p:nvSpPr>
        <p:spPr bwMode="auto">
          <a:xfrm flipH="1" flipV="1">
            <a:off x="6371581" y="3428826"/>
            <a:ext cx="503237" cy="431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6" name="Line 419"/>
          <p:cNvSpPr>
            <a:spLocks noChangeShapeType="1"/>
          </p:cNvSpPr>
          <p:nvPr/>
        </p:nvSpPr>
        <p:spPr bwMode="auto">
          <a:xfrm flipH="1" flipV="1">
            <a:off x="6874818" y="2565226"/>
            <a:ext cx="647700" cy="863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7" name="Line 420"/>
          <p:cNvSpPr>
            <a:spLocks noChangeShapeType="1"/>
          </p:cNvSpPr>
          <p:nvPr/>
        </p:nvSpPr>
        <p:spPr bwMode="auto">
          <a:xfrm flipH="1">
            <a:off x="6874818" y="3428826"/>
            <a:ext cx="647700" cy="4333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71472" y="695598"/>
            <a:ext cx="7373071" cy="164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6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altLang="en-US" sz="36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下面的图形是轴对称图形的有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1560" y="4780151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A.1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8936" y="4779494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B.2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0032" y="4788441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C.3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27408" y="4787784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D.4</a:t>
            </a:r>
            <a:r>
              <a:rPr lang="zh-CN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841535" y="1638708"/>
            <a:ext cx="80177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" name="Picture 9" descr="u=871786679,2302058733&amp;fm=21&amp;gp=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92" t="3409" r="14388" b="31288"/>
          <a:stretch>
            <a:fillRect/>
          </a:stretch>
        </p:blipFill>
        <p:spPr bwMode="auto">
          <a:xfrm>
            <a:off x="6300788" y="2471738"/>
            <a:ext cx="1512887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1" descr="u=2752738933,2885772702&amp;fm=21&amp;gp=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15" r="35715" b="46591"/>
          <a:stretch>
            <a:fillRect/>
          </a:stretch>
        </p:blipFill>
        <p:spPr bwMode="auto">
          <a:xfrm>
            <a:off x="2627313" y="2564904"/>
            <a:ext cx="1439862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88bOOOPIC4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769" t="55757" r="1154" b="8174"/>
          <a:stretch>
            <a:fillRect/>
          </a:stretch>
        </p:blipFill>
        <p:spPr bwMode="auto">
          <a:xfrm>
            <a:off x="4643438" y="2543175"/>
            <a:ext cx="1296987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" descr="88bOOOPIC4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" t="55757" r="66283" b="11037"/>
          <a:stretch>
            <a:fillRect/>
          </a:stretch>
        </p:blipFill>
        <p:spPr bwMode="auto">
          <a:xfrm>
            <a:off x="755650" y="2471738"/>
            <a:ext cx="1585913" cy="135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6530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34556" y="915399"/>
            <a:ext cx="77807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操作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利用轴对称设计美丽的图案。</a:t>
            </a:r>
          </a:p>
        </p:txBody>
      </p:sp>
      <p:grpSp>
        <p:nvGrpSpPr>
          <p:cNvPr id="16" name="Group 5"/>
          <p:cNvGrpSpPr/>
          <p:nvPr/>
        </p:nvGrpSpPr>
        <p:grpSpPr bwMode="auto">
          <a:xfrm>
            <a:off x="531440" y="1758925"/>
            <a:ext cx="8001000" cy="2286000"/>
            <a:chOff x="0" y="0"/>
            <a:chExt cx="5040" cy="1440"/>
          </a:xfrm>
        </p:grpSpPr>
        <p:grpSp>
          <p:nvGrpSpPr>
            <p:cNvPr id="17" name="Group 6"/>
            <p:cNvGrpSpPr/>
            <p:nvPr/>
          </p:nvGrpSpPr>
          <p:grpSpPr bwMode="auto">
            <a:xfrm>
              <a:off x="720" y="0"/>
              <a:ext cx="720" cy="1200"/>
              <a:chOff x="0" y="0"/>
              <a:chExt cx="720" cy="1200"/>
            </a:xfrm>
          </p:grpSpPr>
          <p:sp>
            <p:nvSpPr>
              <p:cNvPr id="145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6" name="Rectangle 8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7" name="Rectangle 9"/>
              <p:cNvSpPr>
                <a:spLocks noChangeArrowheads="1"/>
              </p:cNvSpPr>
              <p:nvPr/>
            </p:nvSpPr>
            <p:spPr bwMode="auto">
              <a:xfrm>
                <a:off x="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8" name="Rectangle 10"/>
              <p:cNvSpPr>
                <a:spLocks noChangeArrowheads="1"/>
              </p:cNvSpPr>
              <p:nvPr/>
            </p:nvSpPr>
            <p:spPr bwMode="auto">
              <a:xfrm>
                <a:off x="24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" name="Rectangle 11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0" name="Rectangle 12"/>
              <p:cNvSpPr>
                <a:spLocks noChangeArrowheads="1"/>
              </p:cNvSpPr>
              <p:nvPr/>
            </p:nvSpPr>
            <p:spPr bwMode="auto">
              <a:xfrm>
                <a:off x="24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1" name="Rectangle 13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" name="Rectangle 14"/>
              <p:cNvSpPr>
                <a:spLocks noChangeArrowheads="1"/>
              </p:cNvSpPr>
              <p:nvPr/>
            </p:nvSpPr>
            <p:spPr bwMode="auto">
              <a:xfrm>
                <a:off x="48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" name="Rectangle 15"/>
              <p:cNvSpPr>
                <a:spLocks noChangeArrowheads="1"/>
              </p:cNvSpPr>
              <p:nvPr/>
            </p:nvSpPr>
            <p:spPr bwMode="auto">
              <a:xfrm>
                <a:off x="48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" name="Rectangle 16"/>
              <p:cNvSpPr>
                <a:spLocks noChangeArrowheads="1"/>
              </p:cNvSpPr>
              <p:nvPr/>
            </p:nvSpPr>
            <p:spPr bwMode="auto">
              <a:xfrm>
                <a:off x="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5" name="Rectangle 17"/>
              <p:cNvSpPr>
                <a:spLocks noChangeArrowheads="1"/>
              </p:cNvSpPr>
              <p:nvPr/>
            </p:nvSpPr>
            <p:spPr bwMode="auto">
              <a:xfrm>
                <a:off x="24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6" name="Rectangle 18"/>
              <p:cNvSpPr>
                <a:spLocks noChangeArrowheads="1"/>
              </p:cNvSpPr>
              <p:nvPr/>
            </p:nvSpPr>
            <p:spPr bwMode="auto">
              <a:xfrm>
                <a:off x="48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7" name="Rectangle 19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8" name="Rectangle 20"/>
              <p:cNvSpPr>
                <a:spLocks noChangeArrowheads="1"/>
              </p:cNvSpPr>
              <p:nvPr/>
            </p:nvSpPr>
            <p:spPr bwMode="auto">
              <a:xfrm>
                <a:off x="24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9" name="Rectangle 21"/>
              <p:cNvSpPr>
                <a:spLocks noChangeArrowheads="1"/>
              </p:cNvSpPr>
              <p:nvPr/>
            </p:nvSpPr>
            <p:spPr bwMode="auto">
              <a:xfrm>
                <a:off x="48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Group 22"/>
            <p:cNvGrpSpPr/>
            <p:nvPr/>
          </p:nvGrpSpPr>
          <p:grpSpPr bwMode="auto">
            <a:xfrm>
              <a:off x="1440" y="0"/>
              <a:ext cx="720" cy="1200"/>
              <a:chOff x="0" y="0"/>
              <a:chExt cx="720" cy="1200"/>
            </a:xfrm>
          </p:grpSpPr>
          <p:sp>
            <p:nvSpPr>
              <p:cNvPr id="130" name="Rectangle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1" name="Rectangle 24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2" name="Rectangle 25"/>
              <p:cNvSpPr>
                <a:spLocks noChangeArrowheads="1"/>
              </p:cNvSpPr>
              <p:nvPr/>
            </p:nvSpPr>
            <p:spPr bwMode="auto">
              <a:xfrm>
                <a:off x="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" name="Rectangle 26"/>
              <p:cNvSpPr>
                <a:spLocks noChangeArrowheads="1"/>
              </p:cNvSpPr>
              <p:nvPr/>
            </p:nvSpPr>
            <p:spPr bwMode="auto">
              <a:xfrm>
                <a:off x="24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" name="Rectangle 27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5" name="Rectangle 28"/>
              <p:cNvSpPr>
                <a:spLocks noChangeArrowheads="1"/>
              </p:cNvSpPr>
              <p:nvPr/>
            </p:nvSpPr>
            <p:spPr bwMode="auto">
              <a:xfrm>
                <a:off x="24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6" name="Rectangle 29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7" name="Rectangle 30"/>
              <p:cNvSpPr>
                <a:spLocks noChangeArrowheads="1"/>
              </p:cNvSpPr>
              <p:nvPr/>
            </p:nvSpPr>
            <p:spPr bwMode="auto">
              <a:xfrm>
                <a:off x="48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8" name="Rectangle 31"/>
              <p:cNvSpPr>
                <a:spLocks noChangeArrowheads="1"/>
              </p:cNvSpPr>
              <p:nvPr/>
            </p:nvSpPr>
            <p:spPr bwMode="auto">
              <a:xfrm>
                <a:off x="48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9" name="Rectangle 32"/>
              <p:cNvSpPr>
                <a:spLocks noChangeArrowheads="1"/>
              </p:cNvSpPr>
              <p:nvPr/>
            </p:nvSpPr>
            <p:spPr bwMode="auto">
              <a:xfrm>
                <a:off x="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" name="Rectangle 33"/>
              <p:cNvSpPr>
                <a:spLocks noChangeArrowheads="1"/>
              </p:cNvSpPr>
              <p:nvPr/>
            </p:nvSpPr>
            <p:spPr bwMode="auto">
              <a:xfrm>
                <a:off x="24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1" name="Rectangle 34"/>
              <p:cNvSpPr>
                <a:spLocks noChangeArrowheads="1"/>
              </p:cNvSpPr>
              <p:nvPr/>
            </p:nvSpPr>
            <p:spPr bwMode="auto">
              <a:xfrm>
                <a:off x="48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2" name="Rectangle 35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" name="Rectangle 36"/>
              <p:cNvSpPr>
                <a:spLocks noChangeArrowheads="1"/>
              </p:cNvSpPr>
              <p:nvPr/>
            </p:nvSpPr>
            <p:spPr bwMode="auto">
              <a:xfrm>
                <a:off x="24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" name="Rectangle 37"/>
              <p:cNvSpPr>
                <a:spLocks noChangeArrowheads="1"/>
              </p:cNvSpPr>
              <p:nvPr/>
            </p:nvSpPr>
            <p:spPr bwMode="auto">
              <a:xfrm>
                <a:off x="48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Group 38"/>
            <p:cNvGrpSpPr/>
            <p:nvPr/>
          </p:nvGrpSpPr>
          <p:grpSpPr bwMode="auto">
            <a:xfrm>
              <a:off x="2160" y="0"/>
              <a:ext cx="720" cy="1200"/>
              <a:chOff x="0" y="0"/>
              <a:chExt cx="720" cy="1200"/>
            </a:xfrm>
          </p:grpSpPr>
          <p:sp>
            <p:nvSpPr>
              <p:cNvPr id="115" name="Rectangl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" name="Rectangle 40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7" name="Rectangle 41"/>
              <p:cNvSpPr>
                <a:spLocks noChangeArrowheads="1"/>
              </p:cNvSpPr>
              <p:nvPr/>
            </p:nvSpPr>
            <p:spPr bwMode="auto">
              <a:xfrm>
                <a:off x="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8" name="Rectangle 42"/>
              <p:cNvSpPr>
                <a:spLocks noChangeArrowheads="1"/>
              </p:cNvSpPr>
              <p:nvPr/>
            </p:nvSpPr>
            <p:spPr bwMode="auto">
              <a:xfrm>
                <a:off x="24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" name="Rectangle 43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" name="Rectangle 44"/>
              <p:cNvSpPr>
                <a:spLocks noChangeArrowheads="1"/>
              </p:cNvSpPr>
              <p:nvPr/>
            </p:nvSpPr>
            <p:spPr bwMode="auto">
              <a:xfrm>
                <a:off x="24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1" name="Rectangle 45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2" name="Rectangle 46"/>
              <p:cNvSpPr>
                <a:spLocks noChangeArrowheads="1"/>
              </p:cNvSpPr>
              <p:nvPr/>
            </p:nvSpPr>
            <p:spPr bwMode="auto">
              <a:xfrm>
                <a:off x="48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" name="Rectangle 47"/>
              <p:cNvSpPr>
                <a:spLocks noChangeArrowheads="1"/>
              </p:cNvSpPr>
              <p:nvPr/>
            </p:nvSpPr>
            <p:spPr bwMode="auto">
              <a:xfrm>
                <a:off x="48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4" name="Rectangle 48"/>
              <p:cNvSpPr>
                <a:spLocks noChangeArrowheads="1"/>
              </p:cNvSpPr>
              <p:nvPr/>
            </p:nvSpPr>
            <p:spPr bwMode="auto">
              <a:xfrm>
                <a:off x="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5" name="Rectangle 49"/>
              <p:cNvSpPr>
                <a:spLocks noChangeArrowheads="1"/>
              </p:cNvSpPr>
              <p:nvPr/>
            </p:nvSpPr>
            <p:spPr bwMode="auto">
              <a:xfrm>
                <a:off x="24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6" name="Rectangle 50"/>
              <p:cNvSpPr>
                <a:spLocks noChangeArrowheads="1"/>
              </p:cNvSpPr>
              <p:nvPr/>
            </p:nvSpPr>
            <p:spPr bwMode="auto">
              <a:xfrm>
                <a:off x="48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" name="Rectangle 51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8" name="Rectangle 52"/>
              <p:cNvSpPr>
                <a:spLocks noChangeArrowheads="1"/>
              </p:cNvSpPr>
              <p:nvPr/>
            </p:nvSpPr>
            <p:spPr bwMode="auto">
              <a:xfrm>
                <a:off x="24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9" name="Rectangle 53"/>
              <p:cNvSpPr>
                <a:spLocks noChangeArrowheads="1"/>
              </p:cNvSpPr>
              <p:nvPr/>
            </p:nvSpPr>
            <p:spPr bwMode="auto">
              <a:xfrm>
                <a:off x="48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Group 54"/>
            <p:cNvGrpSpPr/>
            <p:nvPr/>
          </p:nvGrpSpPr>
          <p:grpSpPr bwMode="auto">
            <a:xfrm>
              <a:off x="2880" y="0"/>
              <a:ext cx="720" cy="1200"/>
              <a:chOff x="0" y="0"/>
              <a:chExt cx="720" cy="1200"/>
            </a:xfrm>
          </p:grpSpPr>
          <p:sp>
            <p:nvSpPr>
              <p:cNvPr id="100" name="Rectangle 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" name="Rectangle 56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" name="Rectangle 57"/>
              <p:cNvSpPr>
                <a:spLocks noChangeArrowheads="1"/>
              </p:cNvSpPr>
              <p:nvPr/>
            </p:nvSpPr>
            <p:spPr bwMode="auto">
              <a:xfrm>
                <a:off x="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" name="Rectangle 58"/>
              <p:cNvSpPr>
                <a:spLocks noChangeArrowheads="1"/>
              </p:cNvSpPr>
              <p:nvPr/>
            </p:nvSpPr>
            <p:spPr bwMode="auto">
              <a:xfrm>
                <a:off x="24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" name="Rectangle 59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" name="Rectangle 60"/>
              <p:cNvSpPr>
                <a:spLocks noChangeArrowheads="1"/>
              </p:cNvSpPr>
              <p:nvPr/>
            </p:nvSpPr>
            <p:spPr bwMode="auto">
              <a:xfrm>
                <a:off x="24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" name="Rectangle 61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" name="Rectangle 62"/>
              <p:cNvSpPr>
                <a:spLocks noChangeArrowheads="1"/>
              </p:cNvSpPr>
              <p:nvPr/>
            </p:nvSpPr>
            <p:spPr bwMode="auto">
              <a:xfrm>
                <a:off x="48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" name="Rectangle 63"/>
              <p:cNvSpPr>
                <a:spLocks noChangeArrowheads="1"/>
              </p:cNvSpPr>
              <p:nvPr/>
            </p:nvSpPr>
            <p:spPr bwMode="auto">
              <a:xfrm>
                <a:off x="48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" name="Rectangle 64"/>
              <p:cNvSpPr>
                <a:spLocks noChangeArrowheads="1"/>
              </p:cNvSpPr>
              <p:nvPr/>
            </p:nvSpPr>
            <p:spPr bwMode="auto">
              <a:xfrm>
                <a:off x="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" name="Rectangle 65"/>
              <p:cNvSpPr>
                <a:spLocks noChangeArrowheads="1"/>
              </p:cNvSpPr>
              <p:nvPr/>
            </p:nvSpPr>
            <p:spPr bwMode="auto">
              <a:xfrm>
                <a:off x="24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1" name="Rectangle 66"/>
              <p:cNvSpPr>
                <a:spLocks noChangeArrowheads="1"/>
              </p:cNvSpPr>
              <p:nvPr/>
            </p:nvSpPr>
            <p:spPr bwMode="auto">
              <a:xfrm>
                <a:off x="48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" name="Rectangle 67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" name="Rectangle 68"/>
              <p:cNvSpPr>
                <a:spLocks noChangeArrowheads="1"/>
              </p:cNvSpPr>
              <p:nvPr/>
            </p:nvSpPr>
            <p:spPr bwMode="auto">
              <a:xfrm>
                <a:off x="24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" name="Rectangle 69"/>
              <p:cNvSpPr>
                <a:spLocks noChangeArrowheads="1"/>
              </p:cNvSpPr>
              <p:nvPr/>
            </p:nvSpPr>
            <p:spPr bwMode="auto">
              <a:xfrm>
                <a:off x="48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Group 70"/>
            <p:cNvGrpSpPr/>
            <p:nvPr/>
          </p:nvGrpSpPr>
          <p:grpSpPr bwMode="auto">
            <a:xfrm>
              <a:off x="3600" y="0"/>
              <a:ext cx="720" cy="1200"/>
              <a:chOff x="0" y="0"/>
              <a:chExt cx="720" cy="1200"/>
            </a:xfrm>
          </p:grpSpPr>
          <p:sp>
            <p:nvSpPr>
              <p:cNvPr id="85" name="Rectangle 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Rectangle 72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" name="Rectangle 73"/>
              <p:cNvSpPr>
                <a:spLocks noChangeArrowheads="1"/>
              </p:cNvSpPr>
              <p:nvPr/>
            </p:nvSpPr>
            <p:spPr bwMode="auto">
              <a:xfrm>
                <a:off x="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8" name="Rectangle 74"/>
              <p:cNvSpPr>
                <a:spLocks noChangeArrowheads="1"/>
              </p:cNvSpPr>
              <p:nvPr/>
            </p:nvSpPr>
            <p:spPr bwMode="auto">
              <a:xfrm>
                <a:off x="24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9" name="Rectangle 75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0" name="Rectangle 76"/>
              <p:cNvSpPr>
                <a:spLocks noChangeArrowheads="1"/>
              </p:cNvSpPr>
              <p:nvPr/>
            </p:nvSpPr>
            <p:spPr bwMode="auto">
              <a:xfrm>
                <a:off x="24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" name="Rectangle 77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" name="Rectangle 78"/>
              <p:cNvSpPr>
                <a:spLocks noChangeArrowheads="1"/>
              </p:cNvSpPr>
              <p:nvPr/>
            </p:nvSpPr>
            <p:spPr bwMode="auto">
              <a:xfrm>
                <a:off x="48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" name="Rectangle 79"/>
              <p:cNvSpPr>
                <a:spLocks noChangeArrowheads="1"/>
              </p:cNvSpPr>
              <p:nvPr/>
            </p:nvSpPr>
            <p:spPr bwMode="auto">
              <a:xfrm>
                <a:off x="48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" name="Rectangle 80"/>
              <p:cNvSpPr>
                <a:spLocks noChangeArrowheads="1"/>
              </p:cNvSpPr>
              <p:nvPr/>
            </p:nvSpPr>
            <p:spPr bwMode="auto">
              <a:xfrm>
                <a:off x="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24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48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" name="Rectangle 83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8" name="Rectangle 84"/>
              <p:cNvSpPr>
                <a:spLocks noChangeArrowheads="1"/>
              </p:cNvSpPr>
              <p:nvPr/>
            </p:nvSpPr>
            <p:spPr bwMode="auto">
              <a:xfrm>
                <a:off x="24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" name="Rectangle 85"/>
              <p:cNvSpPr>
                <a:spLocks noChangeArrowheads="1"/>
              </p:cNvSpPr>
              <p:nvPr/>
            </p:nvSpPr>
            <p:spPr bwMode="auto">
              <a:xfrm>
                <a:off x="48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Group 86"/>
            <p:cNvGrpSpPr/>
            <p:nvPr/>
          </p:nvGrpSpPr>
          <p:grpSpPr bwMode="auto">
            <a:xfrm>
              <a:off x="4320" y="0"/>
              <a:ext cx="720" cy="1200"/>
              <a:chOff x="0" y="0"/>
              <a:chExt cx="720" cy="1200"/>
            </a:xfrm>
          </p:grpSpPr>
          <p:sp>
            <p:nvSpPr>
              <p:cNvPr id="70" name="Rectangle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Rectangle 88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Rectangle 89"/>
              <p:cNvSpPr>
                <a:spLocks noChangeArrowheads="1"/>
              </p:cNvSpPr>
              <p:nvPr/>
            </p:nvSpPr>
            <p:spPr bwMode="auto">
              <a:xfrm>
                <a:off x="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Rectangle 90"/>
              <p:cNvSpPr>
                <a:spLocks noChangeArrowheads="1"/>
              </p:cNvSpPr>
              <p:nvPr/>
            </p:nvSpPr>
            <p:spPr bwMode="auto">
              <a:xfrm>
                <a:off x="24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Rectangle 91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Rectangle 92"/>
              <p:cNvSpPr>
                <a:spLocks noChangeArrowheads="1"/>
              </p:cNvSpPr>
              <p:nvPr/>
            </p:nvSpPr>
            <p:spPr bwMode="auto">
              <a:xfrm>
                <a:off x="24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Rectangle 93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" name="Rectangle 94"/>
              <p:cNvSpPr>
                <a:spLocks noChangeArrowheads="1"/>
              </p:cNvSpPr>
              <p:nvPr/>
            </p:nvSpPr>
            <p:spPr bwMode="auto">
              <a:xfrm>
                <a:off x="480" y="24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Rectangle 95"/>
              <p:cNvSpPr>
                <a:spLocks noChangeArrowheads="1"/>
              </p:cNvSpPr>
              <p:nvPr/>
            </p:nvSpPr>
            <p:spPr bwMode="auto">
              <a:xfrm>
                <a:off x="480" y="48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Rectangle 96"/>
              <p:cNvSpPr>
                <a:spLocks noChangeArrowheads="1"/>
              </p:cNvSpPr>
              <p:nvPr/>
            </p:nvSpPr>
            <p:spPr bwMode="auto">
              <a:xfrm>
                <a:off x="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" name="Rectangle 97"/>
              <p:cNvSpPr>
                <a:spLocks noChangeArrowheads="1"/>
              </p:cNvSpPr>
              <p:nvPr/>
            </p:nvSpPr>
            <p:spPr bwMode="auto">
              <a:xfrm>
                <a:off x="24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" name="Rectangle 98"/>
              <p:cNvSpPr>
                <a:spLocks noChangeArrowheads="1"/>
              </p:cNvSpPr>
              <p:nvPr/>
            </p:nvSpPr>
            <p:spPr bwMode="auto">
              <a:xfrm>
                <a:off x="480" y="72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" name="Rectangle 99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Rectangle 100"/>
              <p:cNvSpPr>
                <a:spLocks noChangeArrowheads="1"/>
              </p:cNvSpPr>
              <p:nvPr/>
            </p:nvSpPr>
            <p:spPr bwMode="auto">
              <a:xfrm>
                <a:off x="24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" name="Rectangle 101"/>
              <p:cNvSpPr>
                <a:spLocks noChangeArrowheads="1"/>
              </p:cNvSpPr>
              <p:nvPr/>
            </p:nvSpPr>
            <p:spPr bwMode="auto">
              <a:xfrm>
                <a:off x="480" y="96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4" name="Rectangle 102"/>
            <p:cNvSpPr>
              <a:spLocks noChangeArrowheads="1"/>
            </p:cNvSpPr>
            <p:nvPr/>
          </p:nvSpPr>
          <p:spPr bwMode="auto">
            <a:xfrm>
              <a:off x="0" y="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Rectangle 103"/>
            <p:cNvSpPr>
              <a:spLocks noChangeArrowheads="1"/>
            </p:cNvSpPr>
            <p:nvPr/>
          </p:nvSpPr>
          <p:spPr bwMode="auto">
            <a:xfrm>
              <a:off x="240" y="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Rectangle 104"/>
            <p:cNvSpPr>
              <a:spLocks noChangeArrowheads="1"/>
            </p:cNvSpPr>
            <p:nvPr/>
          </p:nvSpPr>
          <p:spPr bwMode="auto">
            <a:xfrm>
              <a:off x="0" y="24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Rectangle 105"/>
            <p:cNvSpPr>
              <a:spLocks noChangeArrowheads="1"/>
            </p:cNvSpPr>
            <p:nvPr/>
          </p:nvSpPr>
          <p:spPr bwMode="auto">
            <a:xfrm>
              <a:off x="240" y="24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Rectangle 106"/>
            <p:cNvSpPr>
              <a:spLocks noChangeArrowheads="1"/>
            </p:cNvSpPr>
            <p:nvPr/>
          </p:nvSpPr>
          <p:spPr bwMode="auto">
            <a:xfrm>
              <a:off x="0" y="48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Rectangle 107"/>
            <p:cNvSpPr>
              <a:spLocks noChangeArrowheads="1"/>
            </p:cNvSpPr>
            <p:nvPr/>
          </p:nvSpPr>
          <p:spPr bwMode="auto">
            <a:xfrm>
              <a:off x="240" y="48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Rectangle 108"/>
            <p:cNvSpPr>
              <a:spLocks noChangeArrowheads="1"/>
            </p:cNvSpPr>
            <p:nvPr/>
          </p:nvSpPr>
          <p:spPr bwMode="auto">
            <a:xfrm>
              <a:off x="480" y="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Rectangle 109"/>
            <p:cNvSpPr>
              <a:spLocks noChangeArrowheads="1"/>
            </p:cNvSpPr>
            <p:nvPr/>
          </p:nvSpPr>
          <p:spPr bwMode="auto">
            <a:xfrm>
              <a:off x="480" y="24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Rectangle 110"/>
            <p:cNvSpPr>
              <a:spLocks noChangeArrowheads="1"/>
            </p:cNvSpPr>
            <p:nvPr/>
          </p:nvSpPr>
          <p:spPr bwMode="auto">
            <a:xfrm>
              <a:off x="480" y="48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Rectangle 111"/>
            <p:cNvSpPr>
              <a:spLocks noChangeArrowheads="1"/>
            </p:cNvSpPr>
            <p:nvPr/>
          </p:nvSpPr>
          <p:spPr bwMode="auto">
            <a:xfrm>
              <a:off x="0" y="72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Rectangle 112"/>
            <p:cNvSpPr>
              <a:spLocks noChangeArrowheads="1"/>
            </p:cNvSpPr>
            <p:nvPr/>
          </p:nvSpPr>
          <p:spPr bwMode="auto">
            <a:xfrm>
              <a:off x="240" y="72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480" y="72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Rectangle 114"/>
            <p:cNvSpPr>
              <a:spLocks noChangeArrowheads="1"/>
            </p:cNvSpPr>
            <p:nvPr/>
          </p:nvSpPr>
          <p:spPr bwMode="auto">
            <a:xfrm>
              <a:off x="0" y="96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115"/>
            <p:cNvSpPr>
              <a:spLocks noChangeArrowheads="1"/>
            </p:cNvSpPr>
            <p:nvPr/>
          </p:nvSpPr>
          <p:spPr bwMode="auto">
            <a:xfrm>
              <a:off x="240" y="96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Rectangle 116"/>
            <p:cNvSpPr>
              <a:spLocks noChangeArrowheads="1"/>
            </p:cNvSpPr>
            <p:nvPr/>
          </p:nvSpPr>
          <p:spPr bwMode="auto">
            <a:xfrm>
              <a:off x="480" y="960"/>
              <a:ext cx="240" cy="24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" name="Group 117"/>
            <p:cNvGrpSpPr/>
            <p:nvPr/>
          </p:nvGrpSpPr>
          <p:grpSpPr bwMode="auto">
            <a:xfrm>
              <a:off x="0" y="1200"/>
              <a:ext cx="5040" cy="240"/>
              <a:chOff x="0" y="0"/>
              <a:chExt cx="5040" cy="240"/>
            </a:xfrm>
          </p:grpSpPr>
          <p:grpSp>
            <p:nvGrpSpPr>
              <p:cNvPr id="44" name="Group 118"/>
              <p:cNvGrpSpPr/>
              <p:nvPr/>
            </p:nvGrpSpPr>
            <p:grpSpPr bwMode="auto">
              <a:xfrm>
                <a:off x="0" y="0"/>
                <a:ext cx="960" cy="240"/>
                <a:chOff x="0" y="0"/>
                <a:chExt cx="960" cy="240"/>
              </a:xfrm>
            </p:grpSpPr>
            <p:sp>
              <p:nvSpPr>
                <p:cNvPr id="66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Rectangle 120"/>
                <p:cNvSpPr>
                  <a:spLocks noChangeArrowheads="1"/>
                </p:cNvSpPr>
                <p:nvPr/>
              </p:nvSpPr>
              <p:spPr bwMode="auto">
                <a:xfrm>
                  <a:off x="24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Rectangle 121"/>
                <p:cNvSpPr>
                  <a:spLocks noChangeArrowheads="1"/>
                </p:cNvSpPr>
                <p:nvPr/>
              </p:nvSpPr>
              <p:spPr bwMode="auto">
                <a:xfrm>
                  <a:off x="48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Rectangle 122"/>
                <p:cNvSpPr>
                  <a:spLocks noChangeArrowheads="1"/>
                </p:cNvSpPr>
                <p:nvPr/>
              </p:nvSpPr>
              <p:spPr bwMode="auto">
                <a:xfrm>
                  <a:off x="72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Group 123"/>
              <p:cNvGrpSpPr/>
              <p:nvPr/>
            </p:nvGrpSpPr>
            <p:grpSpPr bwMode="auto">
              <a:xfrm>
                <a:off x="960" y="0"/>
                <a:ext cx="960" cy="240"/>
                <a:chOff x="0" y="0"/>
                <a:chExt cx="960" cy="240"/>
              </a:xfrm>
            </p:grpSpPr>
            <p:sp>
              <p:nvSpPr>
                <p:cNvPr id="62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Rectangle 125"/>
                <p:cNvSpPr>
                  <a:spLocks noChangeArrowheads="1"/>
                </p:cNvSpPr>
                <p:nvPr/>
              </p:nvSpPr>
              <p:spPr bwMode="auto">
                <a:xfrm>
                  <a:off x="24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Rectangle 126"/>
                <p:cNvSpPr>
                  <a:spLocks noChangeArrowheads="1"/>
                </p:cNvSpPr>
                <p:nvPr/>
              </p:nvSpPr>
              <p:spPr bwMode="auto">
                <a:xfrm>
                  <a:off x="48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Rectangle 127"/>
                <p:cNvSpPr>
                  <a:spLocks noChangeArrowheads="1"/>
                </p:cNvSpPr>
                <p:nvPr/>
              </p:nvSpPr>
              <p:spPr bwMode="auto">
                <a:xfrm>
                  <a:off x="72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Group 128"/>
              <p:cNvGrpSpPr/>
              <p:nvPr/>
            </p:nvGrpSpPr>
            <p:grpSpPr bwMode="auto">
              <a:xfrm>
                <a:off x="1920" y="0"/>
                <a:ext cx="960" cy="240"/>
                <a:chOff x="0" y="0"/>
                <a:chExt cx="960" cy="240"/>
              </a:xfrm>
            </p:grpSpPr>
            <p:sp>
              <p:nvSpPr>
                <p:cNvPr id="58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Rectangle 130"/>
                <p:cNvSpPr>
                  <a:spLocks noChangeArrowheads="1"/>
                </p:cNvSpPr>
                <p:nvPr/>
              </p:nvSpPr>
              <p:spPr bwMode="auto">
                <a:xfrm>
                  <a:off x="24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Rectangle 131"/>
                <p:cNvSpPr>
                  <a:spLocks noChangeArrowheads="1"/>
                </p:cNvSpPr>
                <p:nvPr/>
              </p:nvSpPr>
              <p:spPr bwMode="auto">
                <a:xfrm>
                  <a:off x="48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Rectangle 132"/>
                <p:cNvSpPr>
                  <a:spLocks noChangeArrowheads="1"/>
                </p:cNvSpPr>
                <p:nvPr/>
              </p:nvSpPr>
              <p:spPr bwMode="auto">
                <a:xfrm>
                  <a:off x="72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Group 133"/>
              <p:cNvGrpSpPr/>
              <p:nvPr/>
            </p:nvGrpSpPr>
            <p:grpSpPr bwMode="auto">
              <a:xfrm>
                <a:off x="2880" y="0"/>
                <a:ext cx="960" cy="240"/>
                <a:chOff x="0" y="0"/>
                <a:chExt cx="960" cy="240"/>
              </a:xfrm>
            </p:grpSpPr>
            <p:sp>
              <p:nvSpPr>
                <p:cNvPr id="54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Rectangle 135"/>
                <p:cNvSpPr>
                  <a:spLocks noChangeArrowheads="1"/>
                </p:cNvSpPr>
                <p:nvPr/>
              </p:nvSpPr>
              <p:spPr bwMode="auto">
                <a:xfrm>
                  <a:off x="24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Rectangle 136"/>
                <p:cNvSpPr>
                  <a:spLocks noChangeArrowheads="1"/>
                </p:cNvSpPr>
                <p:nvPr/>
              </p:nvSpPr>
              <p:spPr bwMode="auto">
                <a:xfrm>
                  <a:off x="48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Rectangle 137"/>
                <p:cNvSpPr>
                  <a:spLocks noChangeArrowheads="1"/>
                </p:cNvSpPr>
                <p:nvPr/>
              </p:nvSpPr>
              <p:spPr bwMode="auto">
                <a:xfrm>
                  <a:off x="72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Group 138"/>
              <p:cNvGrpSpPr/>
              <p:nvPr/>
            </p:nvGrpSpPr>
            <p:grpSpPr bwMode="auto">
              <a:xfrm>
                <a:off x="3840" y="0"/>
                <a:ext cx="960" cy="240"/>
                <a:chOff x="0" y="0"/>
                <a:chExt cx="960" cy="240"/>
              </a:xfrm>
            </p:grpSpPr>
            <p:sp>
              <p:nvSpPr>
                <p:cNvPr id="50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Rectangle 140"/>
                <p:cNvSpPr>
                  <a:spLocks noChangeArrowheads="1"/>
                </p:cNvSpPr>
                <p:nvPr/>
              </p:nvSpPr>
              <p:spPr bwMode="auto">
                <a:xfrm>
                  <a:off x="24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Rectangle 141"/>
                <p:cNvSpPr>
                  <a:spLocks noChangeArrowheads="1"/>
                </p:cNvSpPr>
                <p:nvPr/>
              </p:nvSpPr>
              <p:spPr bwMode="auto">
                <a:xfrm>
                  <a:off x="48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Rectangle 142"/>
                <p:cNvSpPr>
                  <a:spLocks noChangeArrowheads="1"/>
                </p:cNvSpPr>
                <p:nvPr/>
              </p:nvSpPr>
              <p:spPr bwMode="auto">
                <a:xfrm>
                  <a:off x="720" y="0"/>
                  <a:ext cx="240" cy="240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Rectangle 143"/>
              <p:cNvSpPr>
                <a:spLocks noChangeArrowheads="1"/>
              </p:cNvSpPr>
              <p:nvPr/>
            </p:nvSpPr>
            <p:spPr bwMode="auto">
              <a:xfrm>
                <a:off x="4800" y="0"/>
                <a:ext cx="240" cy="2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0" name="WordArt 4"/>
          <p:cNvSpPr>
            <a:spLocks noChangeArrowheads="1" noChangeShapeType="1" noTextEdit="1"/>
          </p:cNvSpPr>
          <p:nvPr/>
        </p:nvSpPr>
        <p:spPr bwMode="auto">
          <a:xfrm>
            <a:off x="1277565" y="2909863"/>
            <a:ext cx="398462" cy="712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" name="WordArt 5"/>
          <p:cNvSpPr>
            <a:spLocks noChangeArrowheads="1" noChangeShapeType="1" noTextEdit="1"/>
          </p:cNvSpPr>
          <p:nvPr/>
        </p:nvSpPr>
        <p:spPr bwMode="auto">
          <a:xfrm flipH="1">
            <a:off x="820365" y="2909863"/>
            <a:ext cx="398462" cy="712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2" name="WordArt 6"/>
          <p:cNvSpPr>
            <a:spLocks noChangeArrowheads="1" noChangeShapeType="1" noTextEdit="1"/>
          </p:cNvSpPr>
          <p:nvPr/>
        </p:nvSpPr>
        <p:spPr bwMode="auto">
          <a:xfrm>
            <a:off x="2796802" y="2917800"/>
            <a:ext cx="398463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" name="WordArt 7"/>
          <p:cNvSpPr>
            <a:spLocks noChangeArrowheads="1" noChangeShapeType="1" noTextEdit="1"/>
          </p:cNvSpPr>
          <p:nvPr/>
        </p:nvSpPr>
        <p:spPr bwMode="auto">
          <a:xfrm flipH="1">
            <a:off x="2368177" y="2917800"/>
            <a:ext cx="398463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4" name="WordArt 8"/>
          <p:cNvSpPr>
            <a:spLocks noChangeArrowheads="1" noChangeShapeType="1" noTextEdit="1"/>
          </p:cNvSpPr>
          <p:nvPr/>
        </p:nvSpPr>
        <p:spPr bwMode="auto">
          <a:xfrm>
            <a:off x="4303340" y="2917800"/>
            <a:ext cx="398462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" name="WordArt 9"/>
          <p:cNvSpPr>
            <a:spLocks noChangeArrowheads="1" noChangeShapeType="1" noTextEdit="1"/>
          </p:cNvSpPr>
          <p:nvPr/>
        </p:nvSpPr>
        <p:spPr bwMode="auto">
          <a:xfrm flipH="1">
            <a:off x="3915990" y="2917800"/>
            <a:ext cx="398462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" name="WordArt 10"/>
          <p:cNvSpPr>
            <a:spLocks noChangeArrowheads="1" noChangeShapeType="1" noTextEdit="1"/>
          </p:cNvSpPr>
          <p:nvPr/>
        </p:nvSpPr>
        <p:spPr bwMode="auto">
          <a:xfrm>
            <a:off x="5489202" y="2917800"/>
            <a:ext cx="398463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7" name="WordArt 11"/>
          <p:cNvSpPr>
            <a:spLocks noChangeArrowheads="1" noChangeShapeType="1" noTextEdit="1"/>
          </p:cNvSpPr>
          <p:nvPr/>
        </p:nvSpPr>
        <p:spPr bwMode="auto">
          <a:xfrm flipH="1">
            <a:off x="5062165" y="2917800"/>
            <a:ext cx="396875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8" name="WordArt 12"/>
          <p:cNvSpPr>
            <a:spLocks noChangeArrowheads="1" noChangeShapeType="1" noTextEdit="1"/>
          </p:cNvSpPr>
          <p:nvPr/>
        </p:nvSpPr>
        <p:spPr bwMode="auto">
          <a:xfrm>
            <a:off x="6973515" y="2970188"/>
            <a:ext cx="398462" cy="66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sz="3600" kern="10" dirty="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" name="WordArt 13"/>
          <p:cNvSpPr>
            <a:spLocks noChangeArrowheads="1" noChangeShapeType="1" noTextEdit="1"/>
          </p:cNvSpPr>
          <p:nvPr/>
        </p:nvSpPr>
        <p:spPr bwMode="auto">
          <a:xfrm flipH="1">
            <a:off x="6586165" y="2970188"/>
            <a:ext cx="398462" cy="66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chemeClr val="tx1"/>
                  </a:solidFill>
                  <a:round/>
                </a:ln>
                <a:solidFill>
                  <a:srgbClr val="FF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sz="3600" kern="10" dirty="0">
              <a:ln w="12700">
                <a:solidFill>
                  <a:schemeClr val="tx1"/>
                </a:solidFill>
                <a:round/>
              </a:ln>
              <a:solidFill>
                <a:srgbClr val="FF3399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0" name="TextBox 6"/>
          <p:cNvSpPr txBox="1">
            <a:spLocks noChangeArrowheads="1"/>
          </p:cNvSpPr>
          <p:nvPr/>
        </p:nvSpPr>
        <p:spPr bwMode="auto">
          <a:xfrm>
            <a:off x="675902" y="4710088"/>
            <a:ext cx="38266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（答案不唯一）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465" y="1044025"/>
            <a:ext cx="8759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下面的图形中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,(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不是轴对称图形。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348576" y="2988241"/>
            <a:ext cx="208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圆</a:t>
            </a:r>
          </a:p>
        </p:txBody>
      </p:sp>
      <p:sp>
        <p:nvSpPr>
          <p:cNvPr id="14" name="矩形 13"/>
          <p:cNvSpPr/>
          <p:nvPr/>
        </p:nvSpPr>
        <p:spPr>
          <a:xfrm>
            <a:off x="5083594" y="2996952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长方形</a:t>
            </a:r>
          </a:p>
        </p:txBody>
      </p:sp>
      <p:sp>
        <p:nvSpPr>
          <p:cNvPr id="16" name="矩形 15"/>
          <p:cNvSpPr/>
          <p:nvPr/>
        </p:nvSpPr>
        <p:spPr>
          <a:xfrm>
            <a:off x="1331640" y="4203666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正方形</a:t>
            </a:r>
          </a:p>
        </p:txBody>
      </p:sp>
      <p:sp>
        <p:nvSpPr>
          <p:cNvPr id="17" name="矩形 16"/>
          <p:cNvSpPr/>
          <p:nvPr/>
        </p:nvSpPr>
        <p:spPr>
          <a:xfrm>
            <a:off x="5076056" y="4203009"/>
            <a:ext cx="2965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任意三角形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242289" y="1021446"/>
            <a:ext cx="544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551645" y="71414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617925" y="1071546"/>
            <a:ext cx="7954603" cy="4102065"/>
            <a:chOff x="1643346" y="2796908"/>
            <a:chExt cx="5357880" cy="2761512"/>
          </a:xfrm>
        </p:grpSpPr>
        <p:pic>
          <p:nvPicPr>
            <p:cNvPr id="8" name="Picture 4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650" y="2823018"/>
              <a:ext cx="893428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886113"/>
              <a:ext cx="883334" cy="777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460" y="2796908"/>
              <a:ext cx="918666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4757" y="3785598"/>
              <a:ext cx="822762" cy="535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51377" y="3780741"/>
              <a:ext cx="819107" cy="544482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</a:extLst>
          </p:spPr>
        </p:pic>
        <p:pic>
          <p:nvPicPr>
            <p:cNvPr id="13" name="Picture 5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0406" y="3780551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8756" y="3780551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5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346" y="4432453"/>
              <a:ext cx="1138414" cy="1121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6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151" y="4432188"/>
              <a:ext cx="1628774" cy="112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0527" y="2850917"/>
              <a:ext cx="832496" cy="84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8"/>
            <p:cNvPicPr>
              <a:picLocks noChangeAspect="1" noChangeArrowheads="1"/>
            </p:cNvPicPr>
            <p:nvPr/>
          </p:nvPicPr>
          <p:blipFill rotWithShape="1"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19" t="1916" r="1510" b="3957"/>
            <a:stretch>
              <a:fillRect/>
            </a:stretch>
          </p:blipFill>
          <p:spPr bwMode="auto">
            <a:xfrm>
              <a:off x="5590059" y="4478734"/>
              <a:ext cx="1411167" cy="977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28596" y="5214950"/>
            <a:ext cx="8215370" cy="1077218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 smtClean="0"/>
              <a:t>    </a:t>
            </a:r>
            <a:r>
              <a:rPr lang="zh-CN" altLang="zh-CN" sz="3200" dirty="0" smtClean="0"/>
              <a:t>如果</a:t>
            </a:r>
            <a:r>
              <a:rPr lang="zh-CN" altLang="zh-CN" sz="3200" dirty="0"/>
              <a:t>一个图形沿着一条直线对折</a:t>
            </a:r>
            <a:r>
              <a:rPr lang="en-US" altLang="zh-CN" sz="3200" dirty="0"/>
              <a:t>,</a:t>
            </a:r>
            <a:r>
              <a:rPr lang="zh-CN" altLang="zh-CN" sz="3200" dirty="0"/>
              <a:t>两侧的图形能够完全重合</a:t>
            </a:r>
            <a:r>
              <a:rPr lang="en-US" altLang="zh-CN" sz="3200" dirty="0"/>
              <a:t>,</a:t>
            </a:r>
            <a:r>
              <a:rPr lang="zh-CN" altLang="zh-CN" sz="3200" dirty="0"/>
              <a:t>这个图形就是</a:t>
            </a:r>
            <a:r>
              <a:rPr lang="zh-CN" altLang="zh-CN" sz="3200" dirty="0">
                <a:solidFill>
                  <a:srgbClr val="FF0000"/>
                </a:solidFill>
              </a:rPr>
              <a:t>轴对称图形</a:t>
            </a:r>
            <a:r>
              <a:rPr lang="zh-CN" altLang="zh-CN" sz="3200" dirty="0"/>
              <a:t>。</a:t>
            </a:r>
            <a:endParaRPr lang="en-US" altLang="zh-CN" sz="3200" dirty="0">
              <a:solidFill>
                <a:srgbClr val="000000"/>
              </a:solidFill>
              <a:latin typeface="楷体_GB2312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34526" y="500042"/>
            <a:ext cx="3207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它们有什么特征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345129" y="1207788"/>
            <a:ext cx="8475344" cy="4827639"/>
            <a:chOff x="1643346" y="2796908"/>
            <a:chExt cx="5357880" cy="3120555"/>
          </a:xfrm>
        </p:grpSpPr>
        <p:pic>
          <p:nvPicPr>
            <p:cNvPr id="8" name="Picture 4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650" y="2823018"/>
              <a:ext cx="893428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886113"/>
              <a:ext cx="883334" cy="777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460" y="2796908"/>
              <a:ext cx="918666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4757" y="3958459"/>
              <a:ext cx="822762" cy="535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51377" y="3953603"/>
              <a:ext cx="819107" cy="544482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</a:extLst>
          </p:spPr>
        </p:pic>
        <p:pic>
          <p:nvPicPr>
            <p:cNvPr id="13" name="Picture 5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0406" y="3953412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8756" y="3953412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5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346" y="4791496"/>
              <a:ext cx="1138414" cy="1121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6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151" y="4791231"/>
              <a:ext cx="1628774" cy="112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7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0527" y="2850917"/>
              <a:ext cx="832496" cy="84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8"/>
            <p:cNvPicPr>
              <a:picLocks noChangeAspect="1" noChangeArrowheads="1"/>
            </p:cNvPicPr>
            <p:nvPr/>
          </p:nvPicPr>
          <p:blipFill rotWithShape="1"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19" t="1916" r="1510" b="3957"/>
            <a:stretch>
              <a:fillRect/>
            </a:stretch>
          </p:blipFill>
          <p:spPr bwMode="auto">
            <a:xfrm>
              <a:off x="5590059" y="4837776"/>
              <a:ext cx="1411167" cy="977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1091922" y="1174993"/>
            <a:ext cx="12759" cy="1521104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3047618" y="1088845"/>
            <a:ext cx="0" cy="1552561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5334743" y="1263048"/>
            <a:ext cx="1" cy="1425241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  <a:stCxn id="10" idx="0"/>
          </p:cNvCxnSpPr>
          <p:nvPr/>
        </p:nvCxnSpPr>
        <p:spPr bwMode="auto">
          <a:xfrm flipH="1">
            <a:off x="7668345" y="1207788"/>
            <a:ext cx="17260" cy="1501132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  <a:endCxn id="10" idx="3"/>
          </p:cNvCxnSpPr>
          <p:nvPr/>
        </p:nvCxnSpPr>
        <p:spPr bwMode="auto">
          <a:xfrm flipV="1">
            <a:off x="6915876" y="1906684"/>
            <a:ext cx="1496323" cy="9685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 flipV="1">
            <a:off x="7025709" y="1431840"/>
            <a:ext cx="1194434" cy="997706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7100910" y="1453146"/>
            <a:ext cx="1119233" cy="966230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286603" y="3429000"/>
            <a:ext cx="1577156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3056401" y="2783524"/>
            <a:ext cx="1" cy="1188399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2346653" y="3426375"/>
            <a:ext cx="1553335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5338348" y="2838716"/>
            <a:ext cx="1" cy="1188399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>
            <a:off x="7715632" y="2780928"/>
            <a:ext cx="1" cy="1188399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1245527" y="4300272"/>
            <a:ext cx="0" cy="1735652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286603" y="5185823"/>
            <a:ext cx="1929826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7" name="直接连接符 36"/>
          <p:cNvCxnSpPr>
            <a:cxnSpLocks noChangeShapeType="1"/>
          </p:cNvCxnSpPr>
          <p:nvPr/>
        </p:nvCxnSpPr>
        <p:spPr bwMode="auto">
          <a:xfrm flipV="1">
            <a:off x="528614" y="4468752"/>
            <a:ext cx="1505447" cy="1352624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528614" y="4472531"/>
            <a:ext cx="1408473" cy="1309964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4548399" y="4323115"/>
            <a:ext cx="0" cy="1854108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0" name="直接连接符 39"/>
          <p:cNvCxnSpPr>
            <a:cxnSpLocks noChangeShapeType="1"/>
          </p:cNvCxnSpPr>
          <p:nvPr/>
        </p:nvCxnSpPr>
        <p:spPr bwMode="auto">
          <a:xfrm>
            <a:off x="7703344" y="4293096"/>
            <a:ext cx="0" cy="1884127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2" name="矩形 91"/>
          <p:cNvSpPr/>
          <p:nvPr/>
        </p:nvSpPr>
        <p:spPr>
          <a:xfrm>
            <a:off x="534070" y="607781"/>
            <a:ext cx="6080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你们知道它们的对称轴在哪里吗</a:t>
            </a:r>
            <a:r>
              <a:rPr lang="en-US" altLang="zh-CN" sz="32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187624" y="696625"/>
            <a:ext cx="5833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你还见过哪些轴对称图形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2" name="Picture 4" descr="0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084" y="1518204"/>
            <a:ext cx="1608804" cy="190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00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4238" y="1517980"/>
            <a:ext cx="1563562" cy="191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8" descr="01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3638" y="1441780"/>
            <a:ext cx="1563562" cy="191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018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638" y="3972377"/>
            <a:ext cx="1563562" cy="178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05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7374" y="3967045"/>
            <a:ext cx="1650426" cy="182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3" descr="18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77709"/>
            <a:ext cx="1644998" cy="173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457000" y="620688"/>
            <a:ext cx="2638629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latin typeface="Verdana" panose="020B0604030504040204" pitchFamily="34" charset="0"/>
                <a:ea typeface="宋体" panose="02010600030101010101" pitchFamily="2" charset="-122"/>
              </a:rPr>
              <a:t>车标设计</a:t>
            </a:r>
          </a:p>
        </p:txBody>
      </p:sp>
      <p:pic>
        <p:nvPicPr>
          <p:cNvPr id="8195" name="Picture 3" descr="qclogo09242003s1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2057400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qclogo09242003s1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447800"/>
            <a:ext cx="1981200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qclogo09242003s1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0"/>
            <a:ext cx="1981200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qclogo09242003s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19812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qclogo09242003s1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114800"/>
            <a:ext cx="213360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qclogo09242003s6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114800"/>
            <a:ext cx="198120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14"/>
          <p:cNvSpPr txBox="1">
            <a:spLocks noChangeArrowheads="1"/>
          </p:cNvSpPr>
          <p:nvPr/>
        </p:nvSpPr>
        <p:spPr bwMode="auto">
          <a:xfrm>
            <a:off x="1691680" y="688983"/>
            <a:ext cx="70723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sz="3200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看一看，数一数，你发现了什么？</a:t>
            </a:r>
          </a:p>
        </p:txBody>
      </p:sp>
      <p:pic>
        <p:nvPicPr>
          <p:cNvPr id="10246" name="Picture 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54006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55"/>
          <p:cNvSpPr txBox="1">
            <a:spLocks noChangeArrowheads="1"/>
          </p:cNvSpPr>
          <p:nvPr/>
        </p:nvSpPr>
        <p:spPr bwMode="auto">
          <a:xfrm>
            <a:off x="393449" y="5581547"/>
            <a:ext cx="72728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sz="3200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sz="3200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Aˊ</a:t>
            </a:r>
            <a:r>
              <a:rPr lang="zh-CN" altLang="en-US" sz="32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到对称轴的距离都是</a:t>
            </a:r>
            <a:r>
              <a:rPr lang="en-US" sz="32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小格。</a:t>
            </a:r>
          </a:p>
        </p:txBody>
      </p:sp>
      <p:sp>
        <p:nvSpPr>
          <p:cNvPr id="10250" name="Oval 56"/>
          <p:cNvSpPr>
            <a:spLocks noChangeArrowheads="1"/>
          </p:cNvSpPr>
          <p:nvPr/>
        </p:nvSpPr>
        <p:spPr bwMode="auto">
          <a:xfrm>
            <a:off x="1690365" y="3643784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1" name="Oval 57"/>
          <p:cNvSpPr>
            <a:spLocks noChangeArrowheads="1"/>
          </p:cNvSpPr>
          <p:nvPr/>
        </p:nvSpPr>
        <p:spPr bwMode="auto">
          <a:xfrm>
            <a:off x="4211315" y="3643784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2" name="Line 58"/>
          <p:cNvSpPr>
            <a:spLocks noChangeShapeType="1"/>
          </p:cNvSpPr>
          <p:nvPr/>
        </p:nvSpPr>
        <p:spPr bwMode="auto">
          <a:xfrm>
            <a:off x="1763390" y="3716809"/>
            <a:ext cx="122396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Line 59"/>
          <p:cNvSpPr>
            <a:spLocks noChangeShapeType="1"/>
          </p:cNvSpPr>
          <p:nvPr/>
        </p:nvSpPr>
        <p:spPr bwMode="auto">
          <a:xfrm>
            <a:off x="3058790" y="3716809"/>
            <a:ext cx="129698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AutoShape 60"/>
          <p:cNvSpPr>
            <a:spLocks noChangeArrowheads="1"/>
          </p:cNvSpPr>
          <p:nvPr/>
        </p:nvSpPr>
        <p:spPr bwMode="auto">
          <a:xfrm>
            <a:off x="5784098" y="2274565"/>
            <a:ext cx="3215117" cy="1074501"/>
          </a:xfrm>
          <a:prstGeom prst="wedgeRoundRectCallout">
            <a:avLst>
              <a:gd name="adj1" fmla="val 12412"/>
              <a:gd name="adj2" fmla="val 70472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对称点到对称轴的距离都相等。</a:t>
            </a:r>
          </a:p>
        </p:txBody>
      </p:sp>
      <p:pic>
        <p:nvPicPr>
          <p:cNvPr id="10255" name="Picture 6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696508" y="3675618"/>
            <a:ext cx="1724025" cy="166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Oval 66"/>
          <p:cNvSpPr>
            <a:spLocks noChangeArrowheads="1"/>
          </p:cNvSpPr>
          <p:nvPr/>
        </p:nvSpPr>
        <p:spPr bwMode="auto">
          <a:xfrm>
            <a:off x="2123753" y="277859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3779515" y="2780184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8" name="Oval 70"/>
          <p:cNvSpPr>
            <a:spLocks noChangeArrowheads="1"/>
          </p:cNvSpPr>
          <p:nvPr/>
        </p:nvSpPr>
        <p:spPr bwMode="auto">
          <a:xfrm>
            <a:off x="2555553" y="4508972"/>
            <a:ext cx="144462" cy="144462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FF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9" name="Oval 71"/>
          <p:cNvSpPr>
            <a:spLocks noChangeArrowheads="1"/>
          </p:cNvSpPr>
          <p:nvPr/>
        </p:nvSpPr>
        <p:spPr bwMode="auto">
          <a:xfrm>
            <a:off x="3347715" y="4507384"/>
            <a:ext cx="144463" cy="144463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FF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0" name="Line 73"/>
          <p:cNvSpPr>
            <a:spLocks noChangeShapeType="1"/>
          </p:cNvSpPr>
          <p:nvPr/>
        </p:nvSpPr>
        <p:spPr bwMode="auto">
          <a:xfrm flipH="1">
            <a:off x="3011165" y="1556222"/>
            <a:ext cx="0" cy="3816350"/>
          </a:xfrm>
          <a:prstGeom prst="line">
            <a:avLst/>
          </a:prstGeom>
          <a:noFill/>
          <a:ln w="762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683419" y="658019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utoUpdateAnimBg="0"/>
      <p:bldP spid="10249" grpId="0"/>
      <p:bldP spid="10250" grpId="0" animBg="1" autoUpdateAnimBg="0"/>
      <p:bldP spid="10251" grpId="0" animBg="1" autoUpdateAnimBg="0"/>
      <p:bldP spid="10252" grpId="0" animBg="1"/>
      <p:bldP spid="10253" grpId="0" animBg="1"/>
      <p:bldP spid="10254" grpId="0" animBg="1" autoUpdateAnimBg="0"/>
      <p:bldP spid="10256" grpId="0" animBg="1" autoUpdateAnimBg="0"/>
      <p:bldP spid="10257" grpId="0" animBg="1" autoUpdateAnimBg="0"/>
      <p:bldP spid="10258" grpId="0" animBg="1" autoUpdateAnimBg="0"/>
      <p:bldP spid="10259" grpId="0" animBg="1" autoUpdateAnimBg="0"/>
      <p:bldP spid="102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600088" y="965577"/>
            <a:ext cx="7560840" cy="1675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   下面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的图形是轴对称图形吗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如果是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请画出它们的对称轴。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4" name="Picture 91" descr="sx2P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2182"/>
            <a:ext cx="76819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 flipH="1">
            <a:off x="1653977" y="3140745"/>
            <a:ext cx="0" cy="2376487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3598665" y="3069307"/>
            <a:ext cx="0" cy="2376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>
            <a:off x="5297290" y="3069307"/>
            <a:ext cx="0" cy="2376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>
            <a:off x="7340402" y="2996282"/>
            <a:ext cx="0" cy="2376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WPS 演示</Application>
  <PresentationFormat>全屏显示(4:3)</PresentationFormat>
  <Paragraphs>122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人教版数学四年级下第7单元</dc:title>
  <dc:creator>吉林梓翰教育图书有限公司</dc:creator>
  <cp:lastModifiedBy>lenovop</cp:lastModifiedBy>
  <cp:revision>657</cp:revision>
  <dcterms:created xsi:type="dcterms:W3CDTF">2015-11-21T07:20:00Z</dcterms:created>
  <dcterms:modified xsi:type="dcterms:W3CDTF">2021-11-01T05:16:19Z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